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72" r:id="rId3"/>
    <p:sldId id="257" r:id="rId4"/>
    <p:sldId id="6100" r:id="rId5"/>
    <p:sldId id="6095" r:id="rId6"/>
    <p:sldId id="6096" r:id="rId7"/>
    <p:sldId id="6097" r:id="rId8"/>
    <p:sldId id="6111" r:id="rId9"/>
    <p:sldId id="6105" r:id="rId10"/>
    <p:sldId id="6113" r:id="rId11"/>
    <p:sldId id="6112" r:id="rId12"/>
    <p:sldId id="6107" r:id="rId13"/>
    <p:sldId id="6106" r:id="rId14"/>
    <p:sldId id="6109" r:id="rId15"/>
    <p:sldId id="6098" r:id="rId16"/>
    <p:sldId id="6099" r:id="rId17"/>
    <p:sldId id="6110" r:id="rId18"/>
    <p:sldId id="6101" r:id="rId19"/>
    <p:sldId id="267" r:id="rId20"/>
  </p:sldIdLst>
  <p:sldSz cx="24384000" cy="13716000"/>
  <p:notesSz cx="7104063" cy="10234613"/>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1pPr>
    <a:lvl2pPr marL="0" marR="0" indent="2286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2pPr>
    <a:lvl3pPr marL="0" marR="0" indent="4572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3pPr>
    <a:lvl4pPr marL="0" marR="0" indent="6858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4pPr>
    <a:lvl5pPr marL="0" marR="0" indent="9144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5pPr>
    <a:lvl6pPr marL="0" marR="0" indent="11430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6pPr>
    <a:lvl7pPr marL="0" marR="0" indent="13716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7pPr>
    <a:lvl8pPr marL="0" marR="0" indent="16002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8pPr>
    <a:lvl9pPr marL="0" marR="0" indent="182880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5DBDE"/>
    <a:srgbClr val="B1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53446" autoAdjust="0"/>
  </p:normalViewPr>
  <p:slideViewPr>
    <p:cSldViewPr snapToGrid="0" snapToObjects="1">
      <p:cViewPr varScale="1">
        <p:scale>
          <a:sx n="41" d="100"/>
          <a:sy n="41" d="100"/>
        </p:scale>
        <p:origin x="276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BCDF16-BB2B-3D4A-A63D-AF136D0803C7}" type="doc">
      <dgm:prSet loTypeId="urn:microsoft.com/office/officeart/2005/8/layout/process4" loCatId="" qsTypeId="urn:microsoft.com/office/officeart/2005/8/quickstyle/simple1" qsCatId="simple" csTypeId="urn:microsoft.com/office/officeart/2005/8/colors/accent0_3" csCatId="mainScheme" phldr="1"/>
      <dgm:spPr/>
      <dgm:t>
        <a:bodyPr/>
        <a:lstStyle/>
        <a:p>
          <a:endParaRPr lang="zh-CN" altLang="en-US"/>
        </a:p>
      </dgm:t>
    </dgm:pt>
    <dgm:pt modelId="{803C9199-4375-0043-81E6-05FD8AC48C8F}">
      <dgm:prSet phldrT="[文本]"/>
      <dgm:spPr>
        <a:solidFill>
          <a:schemeClr val="accent2">
            <a:lumMod val="40000"/>
            <a:lumOff val="60000"/>
          </a:schemeClr>
        </a:solid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1DB9939C-3739-0841-B39C-62740D202C7B}" type="par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DEAFC33-1A8C-3844-A136-A914953C56EA}" type="sib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A8E3882-1053-934A-B4BA-D5436CE003BB}">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6565E379-9986-B94F-AA43-4C686AD4FA5D}" type="par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912F64A-6336-7A44-BAEE-6069AEC0FCAE}" type="sib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005B430B-5799-2844-9525-C3159516DAF7}">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B3BD1601-DE0E-5D40-9457-5AAAE197CCCF}" type="par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709BE7B-D0A6-8142-91EC-08CB9C1C964D}" type="sib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D1E81FF0-0868-C74B-AD3A-75124FA876A4}" type="pres">
      <dgm:prSet presAssocID="{D1BCDF16-BB2B-3D4A-A63D-AF136D0803C7}" presName="Name0" presStyleCnt="0">
        <dgm:presLayoutVars>
          <dgm:dir/>
          <dgm:animLvl val="lvl"/>
          <dgm:resizeHandles val="exact"/>
        </dgm:presLayoutVars>
      </dgm:prSet>
      <dgm:spPr/>
    </dgm:pt>
    <dgm:pt modelId="{58791E14-6CE3-1746-AC98-689F65628D35}" type="pres">
      <dgm:prSet presAssocID="{005B430B-5799-2844-9525-C3159516DAF7}" presName="boxAndChildren" presStyleCnt="0"/>
      <dgm:spPr/>
    </dgm:pt>
    <dgm:pt modelId="{41AB3D8B-E5AB-F145-B142-C4D3D4DB4436}" type="pres">
      <dgm:prSet presAssocID="{005B430B-5799-2844-9525-C3159516DAF7}" presName="parentTextBox" presStyleLbl="node1" presStyleIdx="0" presStyleCnt="3"/>
      <dgm:spPr/>
    </dgm:pt>
    <dgm:pt modelId="{B3A440A2-041D-CB49-9E2C-1AE9BB1630E7}" type="pres">
      <dgm:prSet presAssocID="{2912F64A-6336-7A44-BAEE-6069AEC0FCAE}" presName="sp" presStyleCnt="0"/>
      <dgm:spPr/>
    </dgm:pt>
    <dgm:pt modelId="{EF8A5EF2-BECD-FD4F-B89A-115F163A238E}" type="pres">
      <dgm:prSet presAssocID="{7A8E3882-1053-934A-B4BA-D5436CE003BB}" presName="arrowAndChildren" presStyleCnt="0"/>
      <dgm:spPr/>
    </dgm:pt>
    <dgm:pt modelId="{18653B70-8603-E542-92DA-449F21FB5867}" type="pres">
      <dgm:prSet presAssocID="{7A8E3882-1053-934A-B4BA-D5436CE003BB}" presName="parentTextArrow" presStyleLbl="node1" presStyleIdx="1" presStyleCnt="3"/>
      <dgm:spPr/>
    </dgm:pt>
    <dgm:pt modelId="{D6085288-9915-9749-A719-3A084F04DA0E}" type="pres">
      <dgm:prSet presAssocID="{2DEAFC33-1A8C-3844-A136-A914953C56EA}" presName="sp" presStyleCnt="0"/>
      <dgm:spPr/>
    </dgm:pt>
    <dgm:pt modelId="{6DC71218-1EB8-454A-B344-9C5028CE09A0}" type="pres">
      <dgm:prSet presAssocID="{803C9199-4375-0043-81E6-05FD8AC48C8F}" presName="arrowAndChildren" presStyleCnt="0"/>
      <dgm:spPr/>
    </dgm:pt>
    <dgm:pt modelId="{2E802B94-2937-5F43-9437-6C700BD17B38}" type="pres">
      <dgm:prSet presAssocID="{803C9199-4375-0043-81E6-05FD8AC48C8F}" presName="parentTextArrow" presStyleLbl="node1" presStyleIdx="2" presStyleCnt="3"/>
      <dgm:spPr/>
    </dgm:pt>
  </dgm:ptLst>
  <dgm:cxnLst>
    <dgm:cxn modelId="{3376E03F-6AC0-C746-90BA-F5153533D7E1}" srcId="{D1BCDF16-BB2B-3D4A-A63D-AF136D0803C7}" destId="{7A8E3882-1053-934A-B4BA-D5436CE003BB}" srcOrd="1" destOrd="0" parTransId="{6565E379-9986-B94F-AA43-4C686AD4FA5D}" sibTransId="{2912F64A-6336-7A44-BAEE-6069AEC0FCAE}"/>
    <dgm:cxn modelId="{18675450-E1DB-2E43-A27C-D3377CFD66CD}" type="presOf" srcId="{803C9199-4375-0043-81E6-05FD8AC48C8F}" destId="{2E802B94-2937-5F43-9437-6C700BD17B38}" srcOrd="0" destOrd="0" presId="urn:microsoft.com/office/officeart/2005/8/layout/process4"/>
    <dgm:cxn modelId="{1ECA3454-33D7-1741-A0EF-246FB7EE1454}" srcId="{D1BCDF16-BB2B-3D4A-A63D-AF136D0803C7}" destId="{803C9199-4375-0043-81E6-05FD8AC48C8F}" srcOrd="0" destOrd="0" parTransId="{1DB9939C-3739-0841-B39C-62740D202C7B}" sibTransId="{2DEAFC33-1A8C-3844-A136-A914953C56EA}"/>
    <dgm:cxn modelId="{D6F6F198-7630-894B-ABE2-34EB5527F31D}" type="presOf" srcId="{7A8E3882-1053-934A-B4BA-D5436CE003BB}" destId="{18653B70-8603-E542-92DA-449F21FB5867}" srcOrd="0" destOrd="0" presId="urn:microsoft.com/office/officeart/2005/8/layout/process4"/>
    <dgm:cxn modelId="{6457A8C8-83E6-A240-9C6B-35FE4093CB64}" type="presOf" srcId="{005B430B-5799-2844-9525-C3159516DAF7}" destId="{41AB3D8B-E5AB-F145-B142-C4D3D4DB4436}" srcOrd="0" destOrd="0" presId="urn:microsoft.com/office/officeart/2005/8/layout/process4"/>
    <dgm:cxn modelId="{02D4CFF4-9091-5F4B-BE98-8616569C5F47}" srcId="{D1BCDF16-BB2B-3D4A-A63D-AF136D0803C7}" destId="{005B430B-5799-2844-9525-C3159516DAF7}" srcOrd="2" destOrd="0" parTransId="{B3BD1601-DE0E-5D40-9457-5AAAE197CCCF}" sibTransId="{7709BE7B-D0A6-8142-91EC-08CB9C1C964D}"/>
    <dgm:cxn modelId="{539672FB-36AA-0544-A02C-DD1C38DF48BF}" type="presOf" srcId="{D1BCDF16-BB2B-3D4A-A63D-AF136D0803C7}" destId="{D1E81FF0-0868-C74B-AD3A-75124FA876A4}" srcOrd="0" destOrd="0" presId="urn:microsoft.com/office/officeart/2005/8/layout/process4"/>
    <dgm:cxn modelId="{E1A1EE77-55D8-7E4F-994E-E3B7CFC31DC3}" type="presParOf" srcId="{D1E81FF0-0868-C74B-AD3A-75124FA876A4}" destId="{58791E14-6CE3-1746-AC98-689F65628D35}" srcOrd="0" destOrd="0" presId="urn:microsoft.com/office/officeart/2005/8/layout/process4"/>
    <dgm:cxn modelId="{97F7FDE3-90AF-234F-9662-41ACA21DCA3D}" type="presParOf" srcId="{58791E14-6CE3-1746-AC98-689F65628D35}" destId="{41AB3D8B-E5AB-F145-B142-C4D3D4DB4436}" srcOrd="0" destOrd="0" presId="urn:microsoft.com/office/officeart/2005/8/layout/process4"/>
    <dgm:cxn modelId="{2FD8B4C0-0CE4-7A41-AD75-619CE86CB9F1}" type="presParOf" srcId="{D1E81FF0-0868-C74B-AD3A-75124FA876A4}" destId="{B3A440A2-041D-CB49-9E2C-1AE9BB1630E7}" srcOrd="1" destOrd="0" presId="urn:microsoft.com/office/officeart/2005/8/layout/process4"/>
    <dgm:cxn modelId="{D2BEFFBD-7902-F74B-A57A-9CE622094E47}" type="presParOf" srcId="{D1E81FF0-0868-C74B-AD3A-75124FA876A4}" destId="{EF8A5EF2-BECD-FD4F-B89A-115F163A238E}" srcOrd="2" destOrd="0" presId="urn:microsoft.com/office/officeart/2005/8/layout/process4"/>
    <dgm:cxn modelId="{B0695F77-D961-1E4E-9757-F4A8202C3ECC}" type="presParOf" srcId="{EF8A5EF2-BECD-FD4F-B89A-115F163A238E}" destId="{18653B70-8603-E542-92DA-449F21FB5867}" srcOrd="0" destOrd="0" presId="urn:microsoft.com/office/officeart/2005/8/layout/process4"/>
    <dgm:cxn modelId="{6DE05929-4800-2344-9E86-E2E1DC57E014}" type="presParOf" srcId="{D1E81FF0-0868-C74B-AD3A-75124FA876A4}" destId="{D6085288-9915-9749-A719-3A084F04DA0E}" srcOrd="3" destOrd="0" presId="urn:microsoft.com/office/officeart/2005/8/layout/process4"/>
    <dgm:cxn modelId="{2F46C07B-F144-2547-AB35-55C5117C1D54}" type="presParOf" srcId="{D1E81FF0-0868-C74B-AD3A-75124FA876A4}" destId="{6DC71218-1EB8-454A-B344-9C5028CE09A0}" srcOrd="4" destOrd="0" presId="urn:microsoft.com/office/officeart/2005/8/layout/process4"/>
    <dgm:cxn modelId="{558B0C94-C000-1E49-AD55-D0924D9C40BE}" type="presParOf" srcId="{6DC71218-1EB8-454A-B344-9C5028CE09A0}" destId="{2E802B94-2937-5F43-9437-6C700BD17B3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BCDF16-BB2B-3D4A-A63D-AF136D0803C7}" type="doc">
      <dgm:prSet loTypeId="urn:microsoft.com/office/officeart/2005/8/layout/process4" loCatId="" qsTypeId="urn:microsoft.com/office/officeart/2005/8/quickstyle/simple1" qsCatId="simple" csTypeId="urn:microsoft.com/office/officeart/2005/8/colors/accent0_3" csCatId="mainScheme" phldr="1"/>
      <dgm:spPr/>
      <dgm:t>
        <a:bodyPr/>
        <a:lstStyle/>
        <a:p>
          <a:endParaRPr lang="zh-CN" altLang="en-US"/>
        </a:p>
      </dgm:t>
    </dgm:pt>
    <dgm:pt modelId="{803C9199-4375-0043-81E6-05FD8AC48C8F}">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1DB9939C-3739-0841-B39C-62740D202C7B}" type="par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DEAFC33-1A8C-3844-A136-A914953C56EA}" type="sib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A8E3882-1053-934A-B4BA-D5436CE003BB}">
      <dgm:prSet phldrT="[文本]"/>
      <dgm:spPr>
        <a:solidFill>
          <a:schemeClr val="accent2">
            <a:lumMod val="40000"/>
            <a:lumOff val="60000"/>
          </a:schemeClr>
        </a:solid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6565E379-9986-B94F-AA43-4C686AD4FA5D}" type="par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912F64A-6336-7A44-BAEE-6069AEC0FCAE}" type="sib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005B430B-5799-2844-9525-C3159516DAF7}">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B3BD1601-DE0E-5D40-9457-5AAAE197CCCF}" type="par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709BE7B-D0A6-8142-91EC-08CB9C1C964D}" type="sib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D1E81FF0-0868-C74B-AD3A-75124FA876A4}" type="pres">
      <dgm:prSet presAssocID="{D1BCDF16-BB2B-3D4A-A63D-AF136D0803C7}" presName="Name0" presStyleCnt="0">
        <dgm:presLayoutVars>
          <dgm:dir/>
          <dgm:animLvl val="lvl"/>
          <dgm:resizeHandles val="exact"/>
        </dgm:presLayoutVars>
      </dgm:prSet>
      <dgm:spPr/>
    </dgm:pt>
    <dgm:pt modelId="{58791E14-6CE3-1746-AC98-689F65628D35}" type="pres">
      <dgm:prSet presAssocID="{005B430B-5799-2844-9525-C3159516DAF7}" presName="boxAndChildren" presStyleCnt="0"/>
      <dgm:spPr/>
    </dgm:pt>
    <dgm:pt modelId="{41AB3D8B-E5AB-F145-B142-C4D3D4DB4436}" type="pres">
      <dgm:prSet presAssocID="{005B430B-5799-2844-9525-C3159516DAF7}" presName="parentTextBox" presStyleLbl="node1" presStyleIdx="0" presStyleCnt="3"/>
      <dgm:spPr/>
    </dgm:pt>
    <dgm:pt modelId="{B3A440A2-041D-CB49-9E2C-1AE9BB1630E7}" type="pres">
      <dgm:prSet presAssocID="{2912F64A-6336-7A44-BAEE-6069AEC0FCAE}" presName="sp" presStyleCnt="0"/>
      <dgm:spPr/>
    </dgm:pt>
    <dgm:pt modelId="{EF8A5EF2-BECD-FD4F-B89A-115F163A238E}" type="pres">
      <dgm:prSet presAssocID="{7A8E3882-1053-934A-B4BA-D5436CE003BB}" presName="arrowAndChildren" presStyleCnt="0"/>
      <dgm:spPr/>
    </dgm:pt>
    <dgm:pt modelId="{18653B70-8603-E542-92DA-449F21FB5867}" type="pres">
      <dgm:prSet presAssocID="{7A8E3882-1053-934A-B4BA-D5436CE003BB}" presName="parentTextArrow" presStyleLbl="node1" presStyleIdx="1" presStyleCnt="3"/>
      <dgm:spPr/>
    </dgm:pt>
    <dgm:pt modelId="{D6085288-9915-9749-A719-3A084F04DA0E}" type="pres">
      <dgm:prSet presAssocID="{2DEAFC33-1A8C-3844-A136-A914953C56EA}" presName="sp" presStyleCnt="0"/>
      <dgm:spPr/>
    </dgm:pt>
    <dgm:pt modelId="{6DC71218-1EB8-454A-B344-9C5028CE09A0}" type="pres">
      <dgm:prSet presAssocID="{803C9199-4375-0043-81E6-05FD8AC48C8F}" presName="arrowAndChildren" presStyleCnt="0"/>
      <dgm:spPr/>
    </dgm:pt>
    <dgm:pt modelId="{2E802B94-2937-5F43-9437-6C700BD17B38}" type="pres">
      <dgm:prSet presAssocID="{803C9199-4375-0043-81E6-05FD8AC48C8F}" presName="parentTextArrow" presStyleLbl="node1" presStyleIdx="2" presStyleCnt="3"/>
      <dgm:spPr/>
    </dgm:pt>
  </dgm:ptLst>
  <dgm:cxnLst>
    <dgm:cxn modelId="{3376E03F-6AC0-C746-90BA-F5153533D7E1}" srcId="{D1BCDF16-BB2B-3D4A-A63D-AF136D0803C7}" destId="{7A8E3882-1053-934A-B4BA-D5436CE003BB}" srcOrd="1" destOrd="0" parTransId="{6565E379-9986-B94F-AA43-4C686AD4FA5D}" sibTransId="{2912F64A-6336-7A44-BAEE-6069AEC0FCAE}"/>
    <dgm:cxn modelId="{18675450-E1DB-2E43-A27C-D3377CFD66CD}" type="presOf" srcId="{803C9199-4375-0043-81E6-05FD8AC48C8F}" destId="{2E802B94-2937-5F43-9437-6C700BD17B38}" srcOrd="0" destOrd="0" presId="urn:microsoft.com/office/officeart/2005/8/layout/process4"/>
    <dgm:cxn modelId="{1ECA3454-33D7-1741-A0EF-246FB7EE1454}" srcId="{D1BCDF16-BB2B-3D4A-A63D-AF136D0803C7}" destId="{803C9199-4375-0043-81E6-05FD8AC48C8F}" srcOrd="0" destOrd="0" parTransId="{1DB9939C-3739-0841-B39C-62740D202C7B}" sibTransId="{2DEAFC33-1A8C-3844-A136-A914953C56EA}"/>
    <dgm:cxn modelId="{D6F6F198-7630-894B-ABE2-34EB5527F31D}" type="presOf" srcId="{7A8E3882-1053-934A-B4BA-D5436CE003BB}" destId="{18653B70-8603-E542-92DA-449F21FB5867}" srcOrd="0" destOrd="0" presId="urn:microsoft.com/office/officeart/2005/8/layout/process4"/>
    <dgm:cxn modelId="{6457A8C8-83E6-A240-9C6B-35FE4093CB64}" type="presOf" srcId="{005B430B-5799-2844-9525-C3159516DAF7}" destId="{41AB3D8B-E5AB-F145-B142-C4D3D4DB4436}" srcOrd="0" destOrd="0" presId="urn:microsoft.com/office/officeart/2005/8/layout/process4"/>
    <dgm:cxn modelId="{02D4CFF4-9091-5F4B-BE98-8616569C5F47}" srcId="{D1BCDF16-BB2B-3D4A-A63D-AF136D0803C7}" destId="{005B430B-5799-2844-9525-C3159516DAF7}" srcOrd="2" destOrd="0" parTransId="{B3BD1601-DE0E-5D40-9457-5AAAE197CCCF}" sibTransId="{7709BE7B-D0A6-8142-91EC-08CB9C1C964D}"/>
    <dgm:cxn modelId="{539672FB-36AA-0544-A02C-DD1C38DF48BF}" type="presOf" srcId="{D1BCDF16-BB2B-3D4A-A63D-AF136D0803C7}" destId="{D1E81FF0-0868-C74B-AD3A-75124FA876A4}" srcOrd="0" destOrd="0" presId="urn:microsoft.com/office/officeart/2005/8/layout/process4"/>
    <dgm:cxn modelId="{E1A1EE77-55D8-7E4F-994E-E3B7CFC31DC3}" type="presParOf" srcId="{D1E81FF0-0868-C74B-AD3A-75124FA876A4}" destId="{58791E14-6CE3-1746-AC98-689F65628D35}" srcOrd="0" destOrd="0" presId="urn:microsoft.com/office/officeart/2005/8/layout/process4"/>
    <dgm:cxn modelId="{97F7FDE3-90AF-234F-9662-41ACA21DCA3D}" type="presParOf" srcId="{58791E14-6CE3-1746-AC98-689F65628D35}" destId="{41AB3D8B-E5AB-F145-B142-C4D3D4DB4436}" srcOrd="0" destOrd="0" presId="urn:microsoft.com/office/officeart/2005/8/layout/process4"/>
    <dgm:cxn modelId="{2FD8B4C0-0CE4-7A41-AD75-619CE86CB9F1}" type="presParOf" srcId="{D1E81FF0-0868-C74B-AD3A-75124FA876A4}" destId="{B3A440A2-041D-CB49-9E2C-1AE9BB1630E7}" srcOrd="1" destOrd="0" presId="urn:microsoft.com/office/officeart/2005/8/layout/process4"/>
    <dgm:cxn modelId="{D2BEFFBD-7902-F74B-A57A-9CE622094E47}" type="presParOf" srcId="{D1E81FF0-0868-C74B-AD3A-75124FA876A4}" destId="{EF8A5EF2-BECD-FD4F-B89A-115F163A238E}" srcOrd="2" destOrd="0" presId="urn:microsoft.com/office/officeart/2005/8/layout/process4"/>
    <dgm:cxn modelId="{B0695F77-D961-1E4E-9757-F4A8202C3ECC}" type="presParOf" srcId="{EF8A5EF2-BECD-FD4F-B89A-115F163A238E}" destId="{18653B70-8603-E542-92DA-449F21FB5867}" srcOrd="0" destOrd="0" presId="urn:microsoft.com/office/officeart/2005/8/layout/process4"/>
    <dgm:cxn modelId="{6DE05929-4800-2344-9E86-E2E1DC57E014}" type="presParOf" srcId="{D1E81FF0-0868-C74B-AD3A-75124FA876A4}" destId="{D6085288-9915-9749-A719-3A084F04DA0E}" srcOrd="3" destOrd="0" presId="urn:microsoft.com/office/officeart/2005/8/layout/process4"/>
    <dgm:cxn modelId="{2F46C07B-F144-2547-AB35-55C5117C1D54}" type="presParOf" srcId="{D1E81FF0-0868-C74B-AD3A-75124FA876A4}" destId="{6DC71218-1EB8-454A-B344-9C5028CE09A0}" srcOrd="4" destOrd="0" presId="urn:microsoft.com/office/officeart/2005/8/layout/process4"/>
    <dgm:cxn modelId="{558B0C94-C000-1E49-AD55-D0924D9C40BE}" type="presParOf" srcId="{6DC71218-1EB8-454A-B344-9C5028CE09A0}" destId="{2E802B94-2937-5F43-9437-6C700BD17B3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BCDF16-BB2B-3D4A-A63D-AF136D0803C7}" type="doc">
      <dgm:prSet loTypeId="urn:microsoft.com/office/officeart/2005/8/layout/process4" loCatId="" qsTypeId="urn:microsoft.com/office/officeart/2005/8/quickstyle/simple1" qsCatId="simple" csTypeId="urn:microsoft.com/office/officeart/2005/8/colors/accent0_3" csCatId="mainScheme" phldr="1"/>
      <dgm:spPr/>
      <dgm:t>
        <a:bodyPr/>
        <a:lstStyle/>
        <a:p>
          <a:endParaRPr lang="zh-CN" altLang="en-US"/>
        </a:p>
      </dgm:t>
    </dgm:pt>
    <dgm:pt modelId="{803C9199-4375-0043-81E6-05FD8AC48C8F}">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1DB9939C-3739-0841-B39C-62740D202C7B}" type="par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DEAFC33-1A8C-3844-A136-A914953C56EA}" type="sibTrans" cxnId="{1ECA3454-33D7-1741-A0EF-246FB7EE1454}">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A8E3882-1053-934A-B4BA-D5436CE003BB}">
      <dgm:prSet phldrT="[文本]"/>
      <dgm:spPr>
        <a:no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6565E379-9986-B94F-AA43-4C686AD4FA5D}" type="par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2912F64A-6336-7A44-BAEE-6069AEC0FCAE}" type="sibTrans" cxnId="{3376E03F-6AC0-C746-90BA-F5153533D7E1}">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005B430B-5799-2844-9525-C3159516DAF7}">
      <dgm:prSet phldrT="[文本]"/>
      <dgm:spPr>
        <a:solidFill>
          <a:schemeClr val="accent2">
            <a:lumMod val="40000"/>
            <a:lumOff val="60000"/>
          </a:schemeClr>
        </a:solidFill>
        <a:ln w="31750"/>
      </dgm:spPr>
      <dgm:t>
        <a:bodyPr/>
        <a:lstStyle/>
        <a:p>
          <a:r>
            <a:rPr lang="en-US" altLang="zh-CN"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dirty="0">
            <a:ln w="12700">
              <a:noFill/>
            </a:ln>
            <a:solidFill>
              <a:schemeClr val="bg2">
                <a:lumMod val="10000"/>
              </a:schemeClr>
            </a:solidFill>
            <a:latin typeface="Calibri" panose="020F0502020204030204" pitchFamily="34" charset="0"/>
            <a:cs typeface="Calibri" panose="020F0502020204030204" pitchFamily="34" charset="0"/>
          </a:endParaRPr>
        </a:p>
      </dgm:t>
    </dgm:pt>
    <dgm:pt modelId="{B3BD1601-DE0E-5D40-9457-5AAAE197CCCF}" type="par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7709BE7B-D0A6-8142-91EC-08CB9C1C964D}" type="sibTrans" cxnId="{02D4CFF4-9091-5F4B-BE98-8616569C5F47}">
      <dgm:prSet/>
      <dgm:spPr/>
      <dgm:t>
        <a:bodyPr/>
        <a:lstStyle/>
        <a:p>
          <a:endParaRPr lang="zh-CN" altLang="en-US">
            <a:ln w="12700">
              <a:noFill/>
            </a:ln>
            <a:latin typeface="Calibri" panose="020F0502020204030204" pitchFamily="34" charset="0"/>
            <a:cs typeface="Calibri" panose="020F0502020204030204" pitchFamily="34" charset="0"/>
          </a:endParaRPr>
        </a:p>
      </dgm:t>
    </dgm:pt>
    <dgm:pt modelId="{D1E81FF0-0868-C74B-AD3A-75124FA876A4}" type="pres">
      <dgm:prSet presAssocID="{D1BCDF16-BB2B-3D4A-A63D-AF136D0803C7}" presName="Name0" presStyleCnt="0">
        <dgm:presLayoutVars>
          <dgm:dir/>
          <dgm:animLvl val="lvl"/>
          <dgm:resizeHandles val="exact"/>
        </dgm:presLayoutVars>
      </dgm:prSet>
      <dgm:spPr/>
    </dgm:pt>
    <dgm:pt modelId="{58791E14-6CE3-1746-AC98-689F65628D35}" type="pres">
      <dgm:prSet presAssocID="{005B430B-5799-2844-9525-C3159516DAF7}" presName="boxAndChildren" presStyleCnt="0"/>
      <dgm:spPr/>
    </dgm:pt>
    <dgm:pt modelId="{41AB3D8B-E5AB-F145-B142-C4D3D4DB4436}" type="pres">
      <dgm:prSet presAssocID="{005B430B-5799-2844-9525-C3159516DAF7}" presName="parentTextBox" presStyleLbl="node1" presStyleIdx="0" presStyleCnt="3"/>
      <dgm:spPr/>
    </dgm:pt>
    <dgm:pt modelId="{B3A440A2-041D-CB49-9E2C-1AE9BB1630E7}" type="pres">
      <dgm:prSet presAssocID="{2912F64A-6336-7A44-BAEE-6069AEC0FCAE}" presName="sp" presStyleCnt="0"/>
      <dgm:spPr/>
    </dgm:pt>
    <dgm:pt modelId="{EF8A5EF2-BECD-FD4F-B89A-115F163A238E}" type="pres">
      <dgm:prSet presAssocID="{7A8E3882-1053-934A-B4BA-D5436CE003BB}" presName="arrowAndChildren" presStyleCnt="0"/>
      <dgm:spPr/>
    </dgm:pt>
    <dgm:pt modelId="{18653B70-8603-E542-92DA-449F21FB5867}" type="pres">
      <dgm:prSet presAssocID="{7A8E3882-1053-934A-B4BA-D5436CE003BB}" presName="parentTextArrow" presStyleLbl="node1" presStyleIdx="1" presStyleCnt="3"/>
      <dgm:spPr/>
    </dgm:pt>
    <dgm:pt modelId="{D6085288-9915-9749-A719-3A084F04DA0E}" type="pres">
      <dgm:prSet presAssocID="{2DEAFC33-1A8C-3844-A136-A914953C56EA}" presName="sp" presStyleCnt="0"/>
      <dgm:spPr/>
    </dgm:pt>
    <dgm:pt modelId="{6DC71218-1EB8-454A-B344-9C5028CE09A0}" type="pres">
      <dgm:prSet presAssocID="{803C9199-4375-0043-81E6-05FD8AC48C8F}" presName="arrowAndChildren" presStyleCnt="0"/>
      <dgm:spPr/>
    </dgm:pt>
    <dgm:pt modelId="{2E802B94-2937-5F43-9437-6C700BD17B38}" type="pres">
      <dgm:prSet presAssocID="{803C9199-4375-0043-81E6-05FD8AC48C8F}" presName="parentTextArrow" presStyleLbl="node1" presStyleIdx="2" presStyleCnt="3"/>
      <dgm:spPr/>
    </dgm:pt>
  </dgm:ptLst>
  <dgm:cxnLst>
    <dgm:cxn modelId="{3376E03F-6AC0-C746-90BA-F5153533D7E1}" srcId="{D1BCDF16-BB2B-3D4A-A63D-AF136D0803C7}" destId="{7A8E3882-1053-934A-B4BA-D5436CE003BB}" srcOrd="1" destOrd="0" parTransId="{6565E379-9986-B94F-AA43-4C686AD4FA5D}" sibTransId="{2912F64A-6336-7A44-BAEE-6069AEC0FCAE}"/>
    <dgm:cxn modelId="{18675450-E1DB-2E43-A27C-D3377CFD66CD}" type="presOf" srcId="{803C9199-4375-0043-81E6-05FD8AC48C8F}" destId="{2E802B94-2937-5F43-9437-6C700BD17B38}" srcOrd="0" destOrd="0" presId="urn:microsoft.com/office/officeart/2005/8/layout/process4"/>
    <dgm:cxn modelId="{1ECA3454-33D7-1741-A0EF-246FB7EE1454}" srcId="{D1BCDF16-BB2B-3D4A-A63D-AF136D0803C7}" destId="{803C9199-4375-0043-81E6-05FD8AC48C8F}" srcOrd="0" destOrd="0" parTransId="{1DB9939C-3739-0841-B39C-62740D202C7B}" sibTransId="{2DEAFC33-1A8C-3844-A136-A914953C56EA}"/>
    <dgm:cxn modelId="{D6F6F198-7630-894B-ABE2-34EB5527F31D}" type="presOf" srcId="{7A8E3882-1053-934A-B4BA-D5436CE003BB}" destId="{18653B70-8603-E542-92DA-449F21FB5867}" srcOrd="0" destOrd="0" presId="urn:microsoft.com/office/officeart/2005/8/layout/process4"/>
    <dgm:cxn modelId="{6457A8C8-83E6-A240-9C6B-35FE4093CB64}" type="presOf" srcId="{005B430B-5799-2844-9525-C3159516DAF7}" destId="{41AB3D8B-E5AB-F145-B142-C4D3D4DB4436}" srcOrd="0" destOrd="0" presId="urn:microsoft.com/office/officeart/2005/8/layout/process4"/>
    <dgm:cxn modelId="{02D4CFF4-9091-5F4B-BE98-8616569C5F47}" srcId="{D1BCDF16-BB2B-3D4A-A63D-AF136D0803C7}" destId="{005B430B-5799-2844-9525-C3159516DAF7}" srcOrd="2" destOrd="0" parTransId="{B3BD1601-DE0E-5D40-9457-5AAAE197CCCF}" sibTransId="{7709BE7B-D0A6-8142-91EC-08CB9C1C964D}"/>
    <dgm:cxn modelId="{539672FB-36AA-0544-A02C-DD1C38DF48BF}" type="presOf" srcId="{D1BCDF16-BB2B-3D4A-A63D-AF136D0803C7}" destId="{D1E81FF0-0868-C74B-AD3A-75124FA876A4}" srcOrd="0" destOrd="0" presId="urn:microsoft.com/office/officeart/2005/8/layout/process4"/>
    <dgm:cxn modelId="{E1A1EE77-55D8-7E4F-994E-E3B7CFC31DC3}" type="presParOf" srcId="{D1E81FF0-0868-C74B-AD3A-75124FA876A4}" destId="{58791E14-6CE3-1746-AC98-689F65628D35}" srcOrd="0" destOrd="0" presId="urn:microsoft.com/office/officeart/2005/8/layout/process4"/>
    <dgm:cxn modelId="{97F7FDE3-90AF-234F-9662-41ACA21DCA3D}" type="presParOf" srcId="{58791E14-6CE3-1746-AC98-689F65628D35}" destId="{41AB3D8B-E5AB-F145-B142-C4D3D4DB4436}" srcOrd="0" destOrd="0" presId="urn:microsoft.com/office/officeart/2005/8/layout/process4"/>
    <dgm:cxn modelId="{2FD8B4C0-0CE4-7A41-AD75-619CE86CB9F1}" type="presParOf" srcId="{D1E81FF0-0868-C74B-AD3A-75124FA876A4}" destId="{B3A440A2-041D-CB49-9E2C-1AE9BB1630E7}" srcOrd="1" destOrd="0" presId="urn:microsoft.com/office/officeart/2005/8/layout/process4"/>
    <dgm:cxn modelId="{D2BEFFBD-7902-F74B-A57A-9CE622094E47}" type="presParOf" srcId="{D1E81FF0-0868-C74B-AD3A-75124FA876A4}" destId="{EF8A5EF2-BECD-FD4F-B89A-115F163A238E}" srcOrd="2" destOrd="0" presId="urn:microsoft.com/office/officeart/2005/8/layout/process4"/>
    <dgm:cxn modelId="{B0695F77-D961-1E4E-9757-F4A8202C3ECC}" type="presParOf" srcId="{EF8A5EF2-BECD-FD4F-B89A-115F163A238E}" destId="{18653B70-8603-E542-92DA-449F21FB5867}" srcOrd="0" destOrd="0" presId="urn:microsoft.com/office/officeart/2005/8/layout/process4"/>
    <dgm:cxn modelId="{6DE05929-4800-2344-9E86-E2E1DC57E014}" type="presParOf" srcId="{D1E81FF0-0868-C74B-AD3A-75124FA876A4}" destId="{D6085288-9915-9749-A719-3A084F04DA0E}" srcOrd="3" destOrd="0" presId="urn:microsoft.com/office/officeart/2005/8/layout/process4"/>
    <dgm:cxn modelId="{2F46C07B-F144-2547-AB35-55C5117C1D54}" type="presParOf" srcId="{D1E81FF0-0868-C74B-AD3A-75124FA876A4}" destId="{6DC71218-1EB8-454A-B344-9C5028CE09A0}" srcOrd="4" destOrd="0" presId="urn:microsoft.com/office/officeart/2005/8/layout/process4"/>
    <dgm:cxn modelId="{558B0C94-C000-1E49-AD55-D0924D9C40BE}" type="presParOf" srcId="{6DC71218-1EB8-454A-B344-9C5028CE09A0}" destId="{2E802B94-2937-5F43-9437-6C700BD17B38}" srcOrd="0" destOrd="0" presId="urn:microsoft.com/office/officeart/2005/8/layout/process4"/>
  </dgm:cxnLst>
  <dgm:bg>
    <a:solidFill>
      <a:srgbClr val="F4F4F4"/>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B3D8B-E5AB-F145-B142-C4D3D4DB4436}">
      <dsp:nvSpPr>
        <dsp:cNvPr id="0" name=""/>
        <dsp:cNvSpPr/>
      </dsp:nvSpPr>
      <dsp:spPr>
        <a:xfrm>
          <a:off x="0" y="6553216"/>
          <a:ext cx="15581745" cy="2150911"/>
        </a:xfrm>
        <a:prstGeom prst="rec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a:off x="0" y="6553216"/>
        <a:ext cx="15581745" cy="2150911"/>
      </dsp:txXfrm>
    </dsp:sp>
    <dsp:sp modelId="{18653B70-8603-E542-92DA-449F21FB5867}">
      <dsp:nvSpPr>
        <dsp:cNvPr id="0" name=""/>
        <dsp:cNvSpPr/>
      </dsp:nvSpPr>
      <dsp:spPr>
        <a:xfrm rot="10800000">
          <a:off x="0" y="3277377"/>
          <a:ext cx="15581745" cy="3308102"/>
        </a:xfrm>
        <a:prstGeom prst="upArrowCallou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3277377"/>
        <a:ext cx="15581745" cy="2149505"/>
      </dsp:txXfrm>
    </dsp:sp>
    <dsp:sp modelId="{2E802B94-2937-5F43-9437-6C700BD17B38}">
      <dsp:nvSpPr>
        <dsp:cNvPr id="0" name=""/>
        <dsp:cNvSpPr/>
      </dsp:nvSpPr>
      <dsp:spPr>
        <a:xfrm rot="10800000">
          <a:off x="0" y="1538"/>
          <a:ext cx="15581745" cy="3308102"/>
        </a:xfrm>
        <a:prstGeom prst="upArrowCallout">
          <a:avLst/>
        </a:prstGeom>
        <a:solidFill>
          <a:schemeClr val="accent2">
            <a:lumMod val="40000"/>
            <a:lumOff val="60000"/>
          </a:schemeClr>
        </a:solid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1538"/>
        <a:ext cx="15581745" cy="2149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B3D8B-E5AB-F145-B142-C4D3D4DB4436}">
      <dsp:nvSpPr>
        <dsp:cNvPr id="0" name=""/>
        <dsp:cNvSpPr/>
      </dsp:nvSpPr>
      <dsp:spPr>
        <a:xfrm>
          <a:off x="0" y="6553216"/>
          <a:ext cx="15581745" cy="2150911"/>
        </a:xfrm>
        <a:prstGeom prst="rec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a:off x="0" y="6553216"/>
        <a:ext cx="15581745" cy="2150911"/>
      </dsp:txXfrm>
    </dsp:sp>
    <dsp:sp modelId="{18653B70-8603-E542-92DA-449F21FB5867}">
      <dsp:nvSpPr>
        <dsp:cNvPr id="0" name=""/>
        <dsp:cNvSpPr/>
      </dsp:nvSpPr>
      <dsp:spPr>
        <a:xfrm rot="10800000">
          <a:off x="0" y="3277377"/>
          <a:ext cx="15581745" cy="3308102"/>
        </a:xfrm>
        <a:prstGeom prst="upArrowCallout">
          <a:avLst/>
        </a:prstGeom>
        <a:solidFill>
          <a:schemeClr val="accent2">
            <a:lumMod val="40000"/>
            <a:lumOff val="60000"/>
          </a:schemeClr>
        </a:solid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3277377"/>
        <a:ext cx="15581745" cy="2149505"/>
      </dsp:txXfrm>
    </dsp:sp>
    <dsp:sp modelId="{2E802B94-2937-5F43-9437-6C700BD17B38}">
      <dsp:nvSpPr>
        <dsp:cNvPr id="0" name=""/>
        <dsp:cNvSpPr/>
      </dsp:nvSpPr>
      <dsp:spPr>
        <a:xfrm rot="10800000">
          <a:off x="0" y="1538"/>
          <a:ext cx="15581745" cy="3308102"/>
        </a:xfrm>
        <a:prstGeom prst="upArrowCallou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1538"/>
        <a:ext cx="15581745" cy="2149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B3D8B-E5AB-F145-B142-C4D3D4DB4436}">
      <dsp:nvSpPr>
        <dsp:cNvPr id="0" name=""/>
        <dsp:cNvSpPr/>
      </dsp:nvSpPr>
      <dsp:spPr>
        <a:xfrm>
          <a:off x="0" y="6553216"/>
          <a:ext cx="15581745" cy="2150911"/>
        </a:xfrm>
        <a:prstGeom prst="rect">
          <a:avLst/>
        </a:prstGeom>
        <a:solidFill>
          <a:schemeClr val="accent2">
            <a:lumMod val="40000"/>
            <a:lumOff val="60000"/>
          </a:schemeClr>
        </a:solid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Future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Tasks</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a:off x="0" y="6553216"/>
        <a:ext cx="15581745" cy="2150911"/>
      </dsp:txXfrm>
    </dsp:sp>
    <dsp:sp modelId="{18653B70-8603-E542-92DA-449F21FB5867}">
      <dsp:nvSpPr>
        <dsp:cNvPr id="0" name=""/>
        <dsp:cNvSpPr/>
      </dsp:nvSpPr>
      <dsp:spPr>
        <a:xfrm rot="10800000">
          <a:off x="0" y="3277377"/>
          <a:ext cx="15581745" cy="3308102"/>
        </a:xfrm>
        <a:prstGeom prst="upArrowCallou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Tiered-Storage</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in</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WeChat</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3277377"/>
        <a:ext cx="15581745" cy="2149505"/>
      </dsp:txXfrm>
    </dsp:sp>
    <dsp:sp modelId="{2E802B94-2937-5F43-9437-6C700BD17B38}">
      <dsp:nvSpPr>
        <dsp:cNvPr id="0" name=""/>
        <dsp:cNvSpPr/>
      </dsp:nvSpPr>
      <dsp:spPr>
        <a:xfrm rot="10800000">
          <a:off x="0" y="1538"/>
          <a:ext cx="15581745" cy="3308102"/>
        </a:xfrm>
        <a:prstGeom prst="upArrowCallout">
          <a:avLst/>
        </a:prstGeom>
        <a:noFill/>
        <a:ln w="317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Why</a:t>
          </a:r>
          <a:r>
            <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rPr>
            <a:t> </a:t>
          </a:r>
          <a:r>
            <a:rPr lang="en-US" altLang="zh-CN" sz="6500" kern="1200" dirty="0">
              <a:ln w="12700">
                <a:noFill/>
              </a:ln>
              <a:solidFill>
                <a:schemeClr val="bg2">
                  <a:lumMod val="10000"/>
                </a:schemeClr>
              </a:solidFill>
              <a:latin typeface="Calibri" panose="020F0502020204030204" pitchFamily="34" charset="0"/>
              <a:cs typeface="Calibri" panose="020F0502020204030204" pitchFamily="34" charset="0"/>
            </a:rPr>
            <a:t>Pulsar</a:t>
          </a:r>
          <a:endParaRPr lang="zh-CN" altLang="en-US" sz="6500" kern="1200" dirty="0">
            <a:ln w="12700">
              <a:noFill/>
            </a:ln>
            <a:solidFill>
              <a:schemeClr val="bg2">
                <a:lumMod val="10000"/>
              </a:schemeClr>
            </a:solidFill>
            <a:latin typeface="Calibri" panose="020F0502020204030204" pitchFamily="34" charset="0"/>
            <a:cs typeface="Calibri" panose="020F0502020204030204" pitchFamily="34" charset="0"/>
          </a:endParaRPr>
        </a:p>
      </dsp:txBody>
      <dsp:txXfrm rot="10800000">
        <a:off x="0" y="1538"/>
        <a:ext cx="15581745" cy="21495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42875" y="768350"/>
            <a:ext cx="6818313" cy="3836988"/>
          </a:xfrm>
          <a:prstGeom prst="rect">
            <a:avLst/>
          </a:prstGeom>
        </p:spPr>
        <p:txBody>
          <a:bodyPr lIns="99075" tIns="49538" rIns="99075" bIns="49538"/>
          <a:lstStyle/>
          <a:p>
            <a:endParaRPr/>
          </a:p>
        </p:txBody>
      </p:sp>
      <p:sp>
        <p:nvSpPr>
          <p:cNvPr id="213" name="Shape 213"/>
          <p:cNvSpPr>
            <a:spLocks noGrp="1"/>
          </p:cNvSpPr>
          <p:nvPr>
            <p:ph type="body" sz="quarter" idx="1"/>
          </p:nvPr>
        </p:nvSpPr>
        <p:spPr>
          <a:xfrm>
            <a:off x="947209" y="4861441"/>
            <a:ext cx="5209646" cy="4605576"/>
          </a:xfrm>
          <a:prstGeom prst="rect">
            <a:avLst/>
          </a:prstGeom>
        </p:spPr>
        <p:txBody>
          <a:bodyPr lIns="99075" tIns="49538" rIns="99075" bIns="49538"/>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r>
              <a:rPr lang="zh-CN" altLang="en-US" dirty="0"/>
              <a:t>大家好</a:t>
            </a:r>
          </a:p>
          <a:p>
            <a:r>
              <a:rPr lang="zh-CN" altLang="en-US" dirty="0"/>
              <a:t>我今天分享的主题是</a:t>
            </a:r>
          </a:p>
          <a:p>
            <a:r>
              <a:rPr lang="en" altLang="zh-CN" dirty="0"/>
              <a:t>Pulsar </a:t>
            </a:r>
            <a:r>
              <a:rPr lang="zh-CN" altLang="en-US" dirty="0"/>
              <a:t>分层存储在微信业务的落地实践</a:t>
            </a:r>
          </a:p>
        </p:txBody>
      </p:sp>
    </p:spTree>
    <p:extLst>
      <p:ext uri="{BB962C8B-B14F-4D97-AF65-F5344CB8AC3E}">
        <p14:creationId xmlns:p14="http://schemas.microsoft.com/office/powerpoint/2010/main" val="397478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22234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84275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84529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841320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37119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9993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2573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69747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60063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070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r>
              <a:rPr lang="zh-CN" altLang="en-US" dirty="0"/>
              <a:t>首先，先做个自我介绍</a:t>
            </a:r>
          </a:p>
          <a:p>
            <a:r>
              <a:rPr lang="zh-CN" altLang="en-US" dirty="0"/>
              <a:t>我叫 钟颖群</a:t>
            </a:r>
          </a:p>
          <a:p>
            <a:r>
              <a:rPr lang="zh-CN" altLang="en-US" dirty="0"/>
              <a:t>来自微信大数据团队，主要负责数据接入平台和消息队列服务的开发和维护</a:t>
            </a:r>
          </a:p>
          <a:p>
            <a:r>
              <a:rPr lang="zh-CN" altLang="en-US" dirty="0"/>
              <a:t>也是</a:t>
            </a:r>
            <a:r>
              <a:rPr lang="en" altLang="zh-CN" dirty="0"/>
              <a:t>Pulsar</a:t>
            </a:r>
            <a:r>
              <a:rPr lang="zh-CN" altLang="en-US" dirty="0"/>
              <a:t>的 </a:t>
            </a:r>
            <a:r>
              <a:rPr lang="en" altLang="zh-CN" dirty="0"/>
              <a:t>contributor</a:t>
            </a:r>
            <a:endParaRPr lang="zh-CN" altLang="en-US" dirty="0"/>
          </a:p>
        </p:txBody>
      </p:sp>
    </p:spTree>
    <p:extLst>
      <p:ext uri="{BB962C8B-B14F-4D97-AF65-F5344CB8AC3E}">
        <p14:creationId xmlns:p14="http://schemas.microsoft.com/office/powerpoint/2010/main" val="3770592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r>
              <a:rPr lang="zh-CN" altLang="en-US" dirty="0"/>
              <a:t>今天的分享将从以下三个方面展开</a:t>
            </a:r>
          </a:p>
        </p:txBody>
      </p:sp>
    </p:spTree>
    <p:extLst>
      <p:ext uri="{BB962C8B-B14F-4D97-AF65-F5344CB8AC3E}">
        <p14:creationId xmlns:p14="http://schemas.microsoft.com/office/powerpoint/2010/main" val="308311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latin typeface="Calibri" panose="020F0502020204030204" pitchFamily="34" charset="0"/>
                <a:cs typeface="Calibri" panose="020F0502020204030204" pitchFamily="34" charset="0"/>
              </a:rPr>
              <a:t>首先来看下我们为什么选择</a:t>
            </a:r>
            <a:r>
              <a:rPr lang="en" altLang="zh-CN" dirty="0">
                <a:latin typeface="Calibri" panose="020F0502020204030204" pitchFamily="34" charset="0"/>
                <a:cs typeface="Calibri" panose="020F0502020204030204" pitchFamily="34" charset="0"/>
              </a:rPr>
              <a:t>Pulsar</a:t>
            </a:r>
          </a:p>
          <a:p>
            <a:r>
              <a:rPr lang="zh-CN" altLang="en" dirty="0">
                <a:latin typeface="Calibri" panose="020F0502020204030204" pitchFamily="34" charset="0"/>
                <a:cs typeface="Calibri" panose="020F0502020204030204" pitchFamily="34" charset="0"/>
              </a:rPr>
              <a:t>我们</a:t>
            </a:r>
            <a:r>
              <a:rPr lang="zh-CN" altLang="en-US" dirty="0">
                <a:latin typeface="Calibri" panose="020F0502020204030204" pitchFamily="34" charset="0"/>
                <a:cs typeface="Calibri" panose="020F0502020204030204" pitchFamily="34" charset="0"/>
              </a:rPr>
              <a:t>接触大规模使用</a:t>
            </a:r>
            <a:r>
              <a:rPr lang="en-US" altLang="zh-CN" dirty="0">
                <a:latin typeface="Calibri" panose="020F0502020204030204" pitchFamily="34" charset="0"/>
                <a:cs typeface="Calibri" panose="020F0502020204030204" pitchFamily="34" charset="0"/>
              </a:rPr>
              <a:t>Pulsar </a:t>
            </a:r>
            <a:r>
              <a:rPr lang="zh-CN" altLang="en-US" dirty="0">
                <a:latin typeface="Calibri" panose="020F0502020204030204" pitchFamily="34" charset="0"/>
                <a:cs typeface="Calibri" panose="020F0502020204030204" pitchFamily="34" charset="0"/>
              </a:rPr>
              <a:t>有两年多时间了，最初选型</a:t>
            </a:r>
            <a:r>
              <a:rPr lang="en" altLang="zh-CN" dirty="0">
                <a:latin typeface="Calibri" panose="020F0502020204030204" pitchFamily="34" charset="0"/>
                <a:cs typeface="Calibri" panose="020F0502020204030204" pitchFamily="34" charset="0"/>
              </a:rPr>
              <a:t>pulsar</a:t>
            </a:r>
            <a:r>
              <a:rPr lang="zh-CN" altLang="en-US" dirty="0">
                <a:latin typeface="Calibri" panose="020F0502020204030204" pitchFamily="34" charset="0"/>
                <a:cs typeface="Calibri" panose="020F0502020204030204" pitchFamily="34" charset="0"/>
              </a:rPr>
              <a:t>是因为我们需要一个消息队列系统来满足业务需求。公司内部其实也有其他的消息队列可用，我们也仔细考虑过</a:t>
            </a:r>
            <a:r>
              <a:rPr lang="en" altLang="zh-CN" dirty="0" err="1">
                <a:latin typeface="Calibri" panose="020F0502020204030204" pitchFamily="34" charset="0"/>
                <a:cs typeface="Calibri" panose="020F0502020204030204" pitchFamily="34" charset="0"/>
              </a:rPr>
              <a:t>kafka</a:t>
            </a:r>
            <a:r>
              <a:rPr lang="zh-CN" altLang="e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但我们最终还是选择了</a:t>
            </a:r>
            <a:r>
              <a:rPr lang="en" altLang="zh-CN" dirty="0">
                <a:latin typeface="Calibri" panose="020F0502020204030204" pitchFamily="34" charset="0"/>
                <a:cs typeface="Calibri" panose="020F0502020204030204" pitchFamily="34" charset="0"/>
              </a:rPr>
              <a:t>pulsar</a:t>
            </a:r>
            <a:r>
              <a:rPr lang="zh-CN" altLang="e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但是</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kafka</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在如实时训练等场景下使用有限制，且后期运维成本高，最终我们还是选择了</a:t>
            </a:r>
            <a:r>
              <a:rPr lang="en-US" altLang="zh-CN" dirty="0">
                <a:latin typeface="Calibri" panose="020F0502020204030204" pitchFamily="34" charset="0"/>
                <a:cs typeface="Calibri" panose="020F0502020204030204" pitchFamily="34" charset="0"/>
              </a:rPr>
              <a:t> Pulsar</a:t>
            </a:r>
          </a:p>
          <a:p>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这个是 </a:t>
            </a:r>
            <a:r>
              <a:rPr lang="en-US" altLang="zh-CN" dirty="0">
                <a:latin typeface="Calibri" panose="020F0502020204030204" pitchFamily="34" charset="0"/>
                <a:cs typeface="Calibri" panose="020F0502020204030204" pitchFamily="34" charset="0"/>
              </a:rPr>
              <a:t>Pulsar </a:t>
            </a:r>
            <a:r>
              <a:rPr lang="zh-CN" altLang="en-US" dirty="0">
                <a:latin typeface="Calibri" panose="020F0502020204030204" pitchFamily="34" charset="0"/>
                <a:cs typeface="Calibri" panose="020F0502020204030204" pitchFamily="34" charset="0"/>
              </a:rPr>
              <a:t>的整体架构，我从架构层面来讲述下我们为什么选型</a:t>
            </a:r>
            <a:r>
              <a:rPr lang="en-US" altLang="zh-CN" dirty="0">
                <a:latin typeface="Calibri" panose="020F0502020204030204" pitchFamily="34" charset="0"/>
                <a:cs typeface="Calibri" panose="020F0502020204030204" pitchFamily="34" charset="0"/>
              </a:rPr>
              <a:t> Pulsar</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1</a:t>
            </a:r>
            <a:r>
              <a:rPr lang="zh-CN" altLang="en-US" dirty="0">
                <a:latin typeface="Calibri" panose="020F0502020204030204" pitchFamily="34" charset="0"/>
                <a:cs typeface="Calibri" panose="020F0502020204030204" pitchFamily="34" charset="0"/>
              </a:rPr>
              <a:t>、首先是应用层</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多语言</a:t>
            </a:r>
            <a:r>
              <a:rPr lang="en" altLang="zh-CN" dirty="0">
                <a:latin typeface="Calibri" panose="020F0502020204030204" pitchFamily="34" charset="0"/>
                <a:cs typeface="Calibri" panose="020F0502020204030204" pitchFamily="34" charset="0"/>
              </a:rPr>
              <a:t>Client</a:t>
            </a:r>
            <a:r>
              <a:rPr lang="zh-CN" altLang="en-US" dirty="0">
                <a:latin typeface="Calibri" panose="020F0502020204030204" pitchFamily="34" charset="0"/>
                <a:cs typeface="Calibri" panose="020F0502020204030204" pitchFamily="34" charset="0"/>
              </a:rPr>
              <a:t>是我们比较看中的能力。</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微信的后台技术栈是</a:t>
            </a:r>
            <a:r>
              <a:rPr lang="en" altLang="zh-CN" dirty="0">
                <a:latin typeface="Calibri" panose="020F0502020204030204" pitchFamily="34" charset="0"/>
                <a:cs typeface="Calibri" panose="020F0502020204030204" pitchFamily="34" charset="0"/>
              </a:rPr>
              <a:t>C/C++</a:t>
            </a:r>
            <a:r>
              <a:rPr lang="zh-CN" altLang="e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如果接入的话需要能够支持 </a:t>
            </a:r>
            <a:r>
              <a:rPr lang="en" altLang="zh-CN" dirty="0">
                <a:latin typeface="Calibri" panose="020F0502020204030204" pitchFamily="34" charset="0"/>
                <a:cs typeface="Calibri" panose="020F0502020204030204" pitchFamily="34" charset="0"/>
              </a:rPr>
              <a:t>C/C++</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client</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在推荐场景下我们也基本离不开</a:t>
            </a:r>
            <a:r>
              <a:rPr lang="en" altLang="zh-CN" dirty="0" err="1">
                <a:latin typeface="Calibri" panose="020F0502020204030204" pitchFamily="34" charset="0"/>
                <a:cs typeface="Calibri" panose="020F0502020204030204" pitchFamily="34" charset="0"/>
              </a:rPr>
              <a:t>tensorflow</a:t>
            </a:r>
            <a:r>
              <a:rPr lang="zh-CN" altLang="e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而</a:t>
            </a:r>
            <a:r>
              <a:rPr lang="en" altLang="zh-CN" dirty="0" err="1">
                <a:latin typeface="Calibri" panose="020F0502020204030204" pitchFamily="34" charset="0"/>
                <a:cs typeface="Calibri" panose="020F0502020204030204" pitchFamily="34" charset="0"/>
              </a:rPr>
              <a:t>tensorflow</a:t>
            </a:r>
            <a:r>
              <a:rPr lang="zh-CN" altLang="en-US" dirty="0">
                <a:latin typeface="Calibri" panose="020F0502020204030204" pitchFamily="34" charset="0"/>
                <a:cs typeface="Calibri" panose="020F0502020204030204" pitchFamily="34" charset="0"/>
              </a:rPr>
              <a:t>广泛的应用在</a:t>
            </a:r>
            <a:r>
              <a:rPr lang="en" altLang="zh-CN" dirty="0">
                <a:latin typeface="Calibri" panose="020F0502020204030204" pitchFamily="34" charset="0"/>
                <a:cs typeface="Calibri" panose="020F0502020204030204" pitchFamily="34" charset="0"/>
              </a:rPr>
              <a:t>python</a:t>
            </a:r>
            <a:r>
              <a:rPr lang="zh-CN" altLang="en-US" dirty="0">
                <a:latin typeface="Calibri" panose="020F0502020204030204" pitchFamily="34" charset="0"/>
                <a:cs typeface="Calibri" panose="020F0502020204030204" pitchFamily="34" charset="0"/>
              </a:rPr>
              <a:t>语言环境下，所以</a:t>
            </a:r>
            <a:r>
              <a:rPr lang="en" altLang="zh-CN" dirty="0">
                <a:latin typeface="Calibri" panose="020F0502020204030204" pitchFamily="34" charset="0"/>
                <a:cs typeface="Calibri" panose="020F0502020204030204" pitchFamily="34" charset="0"/>
              </a:rPr>
              <a:t>python client</a:t>
            </a:r>
            <a:r>
              <a:rPr lang="zh-CN" altLang="en-US" dirty="0">
                <a:latin typeface="Calibri" panose="020F0502020204030204" pitchFamily="34" charset="0"/>
                <a:cs typeface="Calibri" panose="020F0502020204030204" pitchFamily="34" charset="0"/>
              </a:rPr>
              <a:t>也一定得有。</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另外，通过</a:t>
            </a:r>
            <a:r>
              <a:rPr lang="en-US" altLang="zh-CN" dirty="0">
                <a:latin typeface="Calibri" panose="020F0502020204030204" pitchFamily="34" charset="0"/>
                <a:cs typeface="Calibri" panose="020F0502020204030204" pitchFamily="34" charset="0"/>
              </a:rPr>
              <a:t> pulsar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io</a:t>
            </a:r>
            <a:r>
              <a:rPr lang="zh-CN" altLang="en-US" dirty="0">
                <a:latin typeface="Calibri" panose="020F0502020204030204" pitchFamily="34" charset="0"/>
                <a:cs typeface="Calibri" panose="020F0502020204030204" pitchFamily="34" charset="0"/>
              </a:rPr>
              <a:t>能力能够很方便的和各类计算引擎对接</a:t>
            </a:r>
            <a:endParaRPr lang="en-US" altLang="zh-CN" dirty="0">
              <a:latin typeface="Calibri" panose="020F0502020204030204" pitchFamily="34" charset="0"/>
              <a:cs typeface="Calibri" panose="020F0502020204030204" pitchFamily="34" charset="0"/>
            </a:endParaRP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2</a:t>
            </a:r>
            <a:r>
              <a:rPr lang="zh-CN" altLang="en-US" dirty="0">
                <a:latin typeface="Calibri" panose="020F0502020204030204" pitchFamily="34" charset="0"/>
                <a:cs typeface="Calibri" panose="020F0502020204030204" pitchFamily="34" charset="0"/>
              </a:rPr>
              <a:t>、 接下来是无状态逻辑层</a:t>
            </a:r>
            <a:r>
              <a:rPr lang="en-US" altLang="zh-CN" dirty="0">
                <a:latin typeface="Calibri" panose="020F0502020204030204" pitchFamily="34" charset="0"/>
                <a:cs typeface="Calibri" panose="020F0502020204030204" pitchFamily="34" charset="0"/>
              </a:rPr>
              <a:t> broker</a:t>
            </a:r>
          </a:p>
          <a:p>
            <a:r>
              <a:rPr lang="zh-CN" altLang="en-US" dirty="0">
                <a:latin typeface="Calibri" panose="020F0502020204030204" pitchFamily="34" charset="0"/>
                <a:cs typeface="Calibri" panose="020F0502020204030204" pitchFamily="34" charset="0"/>
              </a:rPr>
              <a:t>因为</a:t>
            </a:r>
            <a:r>
              <a:rPr lang="en-US" altLang="zh-CN" dirty="0">
                <a:latin typeface="Calibri" panose="020F0502020204030204" pitchFamily="34" charset="0"/>
                <a:cs typeface="Calibri" panose="020F0502020204030204" pitchFamily="34" charset="0"/>
              </a:rPr>
              <a:t> broker</a:t>
            </a:r>
            <a:r>
              <a:rPr lang="zh-CN" altLang="en-US" dirty="0">
                <a:latin typeface="Calibri" panose="020F0502020204030204" pitchFamily="34" charset="0"/>
                <a:cs typeface="Calibri" panose="020F0502020204030204" pitchFamily="34" charset="0"/>
              </a:rPr>
              <a:t> 是无状态的且支持云原生方式部署，在实际业务场景下，我们可以快速扩容并且结合负载均衡策略能够很好的应对业务流量突增，非常适合在流式场景下使用</a:t>
            </a:r>
            <a:endParaRPr lang="en-US" altLang="zh-CN" dirty="0">
              <a:latin typeface="Calibri" panose="020F0502020204030204" pitchFamily="34" charset="0"/>
              <a:cs typeface="Calibri" panose="020F0502020204030204" pitchFamily="34" charset="0"/>
            </a:endParaRPr>
          </a:p>
          <a:p>
            <a:endParaRPr lang="en-US" altLang="zh-CN" dirty="0">
              <a:latin typeface="Calibri" panose="020F0502020204030204" pitchFamily="34" charset="0"/>
              <a:cs typeface="Calibri" panose="020F0502020204030204" pitchFamily="34" charset="0"/>
            </a:endParaRP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3</a:t>
            </a:r>
            <a:r>
              <a:rPr lang="zh-CN" altLang="en-US" dirty="0">
                <a:latin typeface="Calibri" panose="020F0502020204030204" pitchFamily="34" charset="0"/>
                <a:cs typeface="Calibri" panose="020F0502020204030204" pitchFamily="34" charset="0"/>
              </a:rPr>
              <a:t>、 再来看存储层</a:t>
            </a:r>
            <a:endParaRPr lang="en-US" altLang="zh-CN" dirty="0">
              <a:latin typeface="Calibri" panose="020F0502020204030204" pitchFamily="34" charset="0"/>
              <a:cs typeface="Calibri" panose="020F0502020204030204" pitchFamily="34" charset="0"/>
            </a:endParaRPr>
          </a:p>
          <a:p>
            <a:endParaRPr lang="en-US" altLang="zh-CN" dirty="0">
              <a:latin typeface="Calibri" panose="020F0502020204030204" pitchFamily="34" charset="0"/>
              <a:cs typeface="Calibri" panose="020F0502020204030204" pitchFamily="34" charset="0"/>
            </a:endParaRPr>
          </a:p>
          <a:p>
            <a:pPr marL="0" marR="0" lvl="0" indent="0" defTabSz="457200" eaLnBrk="1" fontAlgn="auto" latinLnBrk="0" hangingPunct="1">
              <a:lnSpc>
                <a:spcPct val="118000"/>
              </a:lnSpc>
              <a:spcBef>
                <a:spcPts val="0"/>
              </a:spcBef>
              <a:spcAft>
                <a:spcPts val="0"/>
              </a:spcAft>
              <a:buClrTx/>
              <a:buSzTx/>
              <a:buFontTx/>
              <a:buNone/>
              <a:tabLst/>
              <a:defRPr/>
            </a:pPr>
            <a:r>
              <a:rPr lang="zh-CN" altLang="en" dirty="0"/>
              <a:t>存储</a:t>
            </a:r>
            <a:r>
              <a:rPr lang="zh-CN" altLang="en-US" dirty="0"/>
              <a:t>层 </a:t>
            </a:r>
            <a:r>
              <a:rPr lang="en" altLang="zh-CN" dirty="0" err="1"/>
              <a:t>BookKeeper</a:t>
            </a:r>
            <a:r>
              <a:rPr lang="en" altLang="zh-CN" dirty="0"/>
              <a:t> </a:t>
            </a:r>
            <a:r>
              <a:rPr lang="zh-CN" altLang="en-US" dirty="0"/>
              <a:t>作为 </a:t>
            </a:r>
            <a:r>
              <a:rPr lang="en" altLang="zh-CN" dirty="0"/>
              <a:t>Apache Pulsar </a:t>
            </a:r>
            <a:r>
              <a:rPr lang="zh-CN" altLang="en-US" dirty="0"/>
              <a:t>的底层存储</a:t>
            </a:r>
            <a:endParaRPr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Ta</a:t>
            </a:r>
            <a:r>
              <a:rPr lang="zh-CN" altLang="en-US" dirty="0"/>
              <a:t>的节点之间是互相对等，条带化的写入方式自带多副本容灾，使系统具备高可用</a:t>
            </a:r>
            <a:endParaRPr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lang="zh-CN" altLang="en-US" dirty="0"/>
              <a:t>同时和</a:t>
            </a:r>
            <a:r>
              <a:rPr lang="en-US" altLang="zh-CN" dirty="0"/>
              <a:t> broker </a:t>
            </a:r>
            <a:r>
              <a:rPr lang="zh-CN" altLang="en-US" dirty="0"/>
              <a:t>一样也支持资源隔离，能很好的避免业务之间的干扰</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Bookie </a:t>
            </a:r>
            <a:r>
              <a:rPr lang="zh-CN" altLang="en-US" dirty="0">
                <a:latin typeface="Calibri" panose="020F0502020204030204" pitchFamily="34" charset="0"/>
                <a:cs typeface="Calibri" panose="020F0502020204030204" pitchFamily="34" charset="0"/>
              </a:rPr>
              <a:t>数据顺序</a:t>
            </a:r>
            <a:r>
              <a:rPr lang="en-US" altLang="zh-CN" dirty="0">
                <a:latin typeface="Calibri" panose="020F0502020204030204" pitchFamily="34" charset="0"/>
                <a:cs typeface="Calibri" panose="020F0502020204030204" pitchFamily="34" charset="0"/>
              </a:rPr>
              <a:t> append </a:t>
            </a:r>
            <a:r>
              <a:rPr lang="zh-CN" altLang="en-US" dirty="0">
                <a:latin typeface="Calibri" panose="020F0502020204030204" pitchFamily="34" charset="0"/>
                <a:cs typeface="Calibri" panose="020F0502020204030204" pitchFamily="34" charset="0"/>
              </a:rPr>
              <a:t>的方式存储数据，</a:t>
            </a:r>
            <a:r>
              <a:rPr lang="en-US" altLang="zh-CN" dirty="0">
                <a:latin typeface="Calibri" panose="020F0502020204030204" pitchFamily="34" charset="0"/>
                <a:cs typeface="Calibri" panose="020F0502020204030204" pitchFamily="34" charset="0"/>
              </a:rPr>
              <a:t>bookkeeper</a:t>
            </a:r>
            <a:r>
              <a:rPr lang="zh-CN" altLang="en-US" dirty="0">
                <a:latin typeface="Calibri" panose="020F0502020204030204" pitchFamily="34" charset="0"/>
                <a:cs typeface="Calibri" panose="020F0502020204030204" pitchFamily="34" charset="0"/>
              </a:rPr>
              <a:t>也为系统很低的读写时延</a:t>
            </a:r>
            <a:endParaRPr lang="en-US" altLang="zh-CN" dirty="0">
              <a:latin typeface="Calibri" panose="020F0502020204030204" pitchFamily="34" charset="0"/>
              <a:cs typeface="Calibri" panose="020F0502020204030204" pitchFamily="34" charset="0"/>
            </a:endParaRPr>
          </a:p>
          <a:p>
            <a:pPr marL="0" marR="0" lvl="0" indent="0" defTabSz="457200" eaLnBrk="1" fontAlgn="auto" latinLnBrk="0" hangingPunct="1">
              <a:lnSpc>
                <a:spcPct val="118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defTabSz="457200" eaLnBrk="1" fontAlgn="auto" latinLnBrk="0" hangingPunct="1">
              <a:lnSpc>
                <a:spcPct val="118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defTabSz="457200" eaLnBrk="1" fontAlgn="auto" latinLnBrk="0" hangingPunct="1">
              <a:lnSpc>
                <a:spcPct val="118000"/>
              </a:lnSpc>
              <a:spcBef>
                <a:spcPts val="0"/>
              </a:spcBef>
              <a:spcAft>
                <a:spcPts val="0"/>
              </a:spcAft>
              <a:buClrTx/>
              <a:buSzTx/>
              <a:buFontTx/>
              <a:buNone/>
              <a:tabLst/>
              <a:defRPr/>
            </a:pPr>
            <a:r>
              <a:rPr lang="zh-CN" altLang="en-US" dirty="0"/>
              <a:t>所以综合下来，我们最终选型</a:t>
            </a:r>
            <a:r>
              <a:rPr lang="en-US" altLang="zh-CN" dirty="0"/>
              <a:t>pulsar</a:t>
            </a:r>
            <a:r>
              <a:rPr lang="zh-CN" altLang="en-US" dirty="0"/>
              <a:t>。</a:t>
            </a:r>
            <a:endParaRPr lang="en-US" altLang="zh-CN" dirty="0"/>
          </a:p>
        </p:txBody>
      </p:sp>
    </p:spTree>
    <p:extLst>
      <p:ext uri="{BB962C8B-B14F-4D97-AF65-F5344CB8AC3E}">
        <p14:creationId xmlns:p14="http://schemas.microsoft.com/office/powerpoint/2010/main" val="124608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下面介绍下我们 </a:t>
            </a:r>
            <a:r>
              <a:rPr lang="en-US" altLang="zh-CN" dirty="0"/>
              <a:t>Pulsar </a:t>
            </a:r>
            <a:r>
              <a:rPr lang="zh-CN" altLang="en-US" dirty="0"/>
              <a:t>服务的业务场景</a:t>
            </a:r>
          </a:p>
          <a:p>
            <a:r>
              <a:rPr lang="zh-CN" altLang="en-US" dirty="0"/>
              <a:t>业务数据例如日志、打点、消息等通过数据接入层连接 </a:t>
            </a:r>
            <a:r>
              <a:rPr lang="en-US" altLang="zh-CN" dirty="0"/>
              <a:t>pulsar </a:t>
            </a:r>
            <a:r>
              <a:rPr lang="zh-CN" altLang="en-US" dirty="0"/>
              <a:t>集群，各个上下游系统通过 </a:t>
            </a:r>
            <a:r>
              <a:rPr lang="en-US" altLang="zh-CN" dirty="0"/>
              <a:t>pulsar </a:t>
            </a:r>
            <a:r>
              <a:rPr lang="zh-CN" altLang="en-US" dirty="0"/>
              <a:t>链接在一起形成不同的数据链路，</a:t>
            </a:r>
            <a:r>
              <a:rPr lang="en-US" altLang="zh-CN" dirty="0"/>
              <a:t>Pulsar </a:t>
            </a:r>
            <a:r>
              <a:rPr lang="zh-CN" altLang="en-US" dirty="0"/>
              <a:t>目前广泛应用在训练推荐、实时数仓、离线分析等各类场景中</a:t>
            </a:r>
          </a:p>
          <a:p>
            <a:r>
              <a:rPr lang="en-US" altLang="zh-CN" dirty="0"/>
              <a:t>Pulsar</a:t>
            </a:r>
            <a:r>
              <a:rPr lang="zh-CN" altLang="en-US" dirty="0"/>
              <a:t>为分布式架构场景提供了应用解耦、冗余存储、削峰填谷、异步通信、数据同步等能力 </a:t>
            </a:r>
          </a:p>
          <a:p>
            <a:r>
              <a:rPr lang="zh-CN" altLang="en-US"/>
              <a:t>在业务链路中承担数据总线的作用。</a:t>
            </a:r>
            <a:endParaRPr lang="en-US" altLang="zh-CN" dirty="0"/>
          </a:p>
        </p:txBody>
      </p:sp>
    </p:spTree>
    <p:extLst>
      <p:ext uri="{BB962C8B-B14F-4D97-AF65-F5344CB8AC3E}">
        <p14:creationId xmlns:p14="http://schemas.microsoft.com/office/powerpoint/2010/main" val="117826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078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77794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95387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2695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封面-纯色">
    <p:bg>
      <p:bgPr>
        <a:solidFill>
          <a:srgbClr val="0052D9"/>
        </a:solidFill>
        <a:effectLst/>
      </p:bgPr>
    </p:bg>
    <p:spTree>
      <p:nvGrpSpPr>
        <p:cNvPr id="1" name=""/>
        <p:cNvGrpSpPr/>
        <p:nvPr/>
      </p:nvGrpSpPr>
      <p:grpSpPr>
        <a:xfrm>
          <a:off x="0" y="0"/>
          <a:ext cx="0" cy="0"/>
          <a:chOff x="0" y="0"/>
          <a:chExt cx="0" cy="0"/>
        </a:xfrm>
      </p:grpSpPr>
      <p:pic>
        <p:nvPicPr>
          <p:cNvPr id="14" name="2-01.png" descr="2-01.png"/>
          <p:cNvPicPr>
            <a:picLocks noChangeAspect="1"/>
          </p:cNvPicPr>
          <p:nvPr userDrawn="1"/>
        </p:nvPicPr>
        <p:blipFill>
          <a:blip r:embed="rId2"/>
          <a:stretch>
            <a:fillRect/>
          </a:stretch>
        </p:blipFill>
        <p:spPr>
          <a:xfrm>
            <a:off x="8585" y="-1"/>
            <a:ext cx="24366829" cy="13716001"/>
          </a:xfrm>
          <a:prstGeom prst="rect">
            <a:avLst/>
          </a:prstGeom>
          <a:ln w="12700">
            <a:miter lim="400000"/>
            <a:headEnd/>
            <a:tailEnd/>
          </a:ln>
        </p:spPr>
      </p:pic>
      <p:pic>
        <p:nvPicPr>
          <p:cNvPr id="15" name="图像" descr="图像"/>
          <p:cNvPicPr>
            <a:picLocks noChangeAspect="1"/>
          </p:cNvPicPr>
          <p:nvPr userDrawn="1"/>
        </p:nvPicPr>
        <p:blipFill>
          <a:blip r:embed="rId3"/>
          <a:stretch>
            <a:fillRect/>
          </a:stretch>
        </p:blipFill>
        <p:spPr>
          <a:xfrm>
            <a:off x="256622" y="13230896"/>
            <a:ext cx="415398" cy="353132"/>
          </a:xfrm>
          <a:prstGeom prst="rect">
            <a:avLst/>
          </a:prstGeom>
          <a:ln w="12700">
            <a:miter lim="400000"/>
            <a:headEnd/>
            <a:tailEnd/>
          </a:ln>
        </p:spPr>
      </p:pic>
      <p:sp>
        <p:nvSpPr>
          <p:cNvPr id="16" name="标题文本"/>
          <p:cNvSpPr txBox="1">
            <a:spLocks noGrp="1"/>
          </p:cNvSpPr>
          <p:nvPr>
            <p:ph type="title" hasCustomPrompt="1"/>
          </p:nvPr>
        </p:nvSpPr>
        <p:spPr>
          <a:xfrm>
            <a:off x="2030147" y="160767"/>
            <a:ext cx="20611572" cy="10989932"/>
          </a:xfrm>
          <a:prstGeom prst="rect">
            <a:avLst/>
          </a:prstGeom>
        </p:spPr>
        <p:txBody>
          <a:bodyPr/>
          <a:lstStyle/>
          <a:p>
            <a:r>
              <a:t>标题文本</a:t>
            </a:r>
          </a:p>
        </p:txBody>
      </p:sp>
      <p:sp>
        <p:nvSpPr>
          <p:cNvPr id="17" name="矩形"/>
          <p:cNvSpPr/>
          <p:nvPr userDrawn="1"/>
        </p:nvSpPr>
        <p:spPr>
          <a:xfrm>
            <a:off x="-10518" y="13086291"/>
            <a:ext cx="24405036" cy="26856"/>
          </a:xfrm>
          <a:prstGeom prst="rect">
            <a:avLst/>
          </a:prstGeom>
          <a:solidFill>
            <a:srgbClr val="00CCFF"/>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8"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pic>
        <p:nvPicPr>
          <p:cNvPr id="8" name="图片 7" descr="彩色标志"/>
          <p:cNvPicPr>
            <a:picLocks noChangeAspect="1"/>
          </p:cNvPicPr>
          <p:nvPr userDrawn="1"/>
        </p:nvPicPr>
        <p:blipFill>
          <a:blip r:embed="rId4"/>
          <a:stretch>
            <a:fillRect/>
          </a:stretch>
        </p:blipFill>
        <p:spPr>
          <a:xfrm>
            <a:off x="19840575" y="333375"/>
            <a:ext cx="2800985" cy="134874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图片页">
    <p:spTree>
      <p:nvGrpSpPr>
        <p:cNvPr id="1" name=""/>
        <p:cNvGrpSpPr/>
        <p:nvPr/>
      </p:nvGrpSpPr>
      <p:grpSpPr>
        <a:xfrm>
          <a:off x="0" y="0"/>
          <a:ext cx="0" cy="0"/>
          <a:chOff x="0" y="0"/>
          <a:chExt cx="0" cy="0"/>
        </a:xfrm>
      </p:grpSpPr>
      <p:sp>
        <p:nvSpPr>
          <p:cNvPr id="133" name="矩形"/>
          <p:cNvSpPr/>
          <p:nvPr userDrawn="1"/>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34" name="tencent1.pn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rPr/>
              <a:t>‹#›</a:t>
            </a:fld>
            <a:endParaRPr/>
          </a:p>
        </p:txBody>
      </p:sp>
      <p:pic>
        <p:nvPicPr>
          <p:cNvPr id="2" name="图片 1" descr="彩色标志"/>
          <p:cNvPicPr>
            <a:picLocks noChangeAspect="1"/>
          </p:cNvPicPr>
          <p:nvPr userDrawn="1"/>
        </p:nvPicPr>
        <p:blipFill>
          <a:blip r:embed="rId2"/>
          <a:stretch>
            <a:fillRect/>
          </a:stretch>
        </p:blipFill>
        <p:spPr>
          <a:xfrm>
            <a:off x="19805015" y="571500"/>
            <a:ext cx="2800985" cy="1348740"/>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42" name="矩形"/>
          <p:cNvSpPr/>
          <p:nvPr userDrawn="1"/>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43" name="cctv.png"/>
          <p:cNvSpPr>
            <a:spLocks noGrp="1"/>
          </p:cNvSpPr>
          <p:nvPr>
            <p:ph type="pic" sz="half" idx="13"/>
          </p:nvPr>
        </p:nvSpPr>
        <p:spPr>
          <a:xfrm>
            <a:off x="12189420" y="6858000"/>
            <a:ext cx="12194467" cy="6855496"/>
          </a:xfrm>
          <a:prstGeom prst="rect">
            <a:avLst/>
          </a:prstGeom>
        </p:spPr>
        <p:txBody>
          <a:bodyPr lIns="91439" tIns="45719" rIns="91439" bIns="45719">
            <a:noAutofit/>
          </a:bodyPr>
          <a:lstStyle/>
          <a:p>
            <a:endParaRPr/>
          </a:p>
        </p:txBody>
      </p:sp>
      <p:sp>
        <p:nvSpPr>
          <p:cNvPr id="144" name="VCG41108918332.jpg"/>
          <p:cNvSpPr>
            <a:spLocks noGrp="1"/>
          </p:cNvSpPr>
          <p:nvPr>
            <p:ph type="pic" sz="half" idx="14"/>
          </p:nvPr>
        </p:nvSpPr>
        <p:spPr>
          <a:xfrm>
            <a:off x="12189817" y="4273"/>
            <a:ext cx="12193761" cy="6852584"/>
          </a:xfrm>
          <a:prstGeom prst="rect">
            <a:avLst/>
          </a:prstGeom>
        </p:spPr>
        <p:txBody>
          <a:bodyPr lIns="91439" tIns="45719" rIns="91439" bIns="45719">
            <a:noAutofit/>
          </a:bodyPr>
          <a:lstStyle/>
          <a:p>
            <a:endParaRPr/>
          </a:p>
        </p:txBody>
      </p:sp>
      <p:sp>
        <p:nvSpPr>
          <p:cNvPr id="145" name="bj.png"/>
          <p:cNvSpPr>
            <a:spLocks noGrp="1"/>
          </p:cNvSpPr>
          <p:nvPr>
            <p:ph type="pic" idx="15"/>
          </p:nvPr>
        </p:nvSpPr>
        <p:spPr>
          <a:xfrm>
            <a:off x="-4659" y="198"/>
            <a:ext cx="12194803" cy="13715644"/>
          </a:xfrm>
          <a:prstGeom prst="rect">
            <a:avLst/>
          </a:prstGeom>
        </p:spPr>
        <p:txBody>
          <a:bodyPr lIns="91439" tIns="45719" rIns="91439" bIns="45719">
            <a:noAutofit/>
          </a:bodyPr>
          <a:lstStyle/>
          <a:p>
            <a:endParaRPr/>
          </a:p>
        </p:txBody>
      </p:sp>
      <p:sp>
        <p:nvSpPr>
          <p:cNvPr id="146" name="幻灯片编号"/>
          <p:cNvSpPr txBox="1">
            <a:spLocks noGrp="1"/>
          </p:cNvSpPr>
          <p:nvPr>
            <p:ph type="sldNum" sz="quarter" idx="2"/>
          </p:nvPr>
        </p:nvSpPr>
        <p:spPr>
          <a:xfrm>
            <a:off x="-10518" y="13172512"/>
            <a:ext cx="24384002" cy="469901"/>
          </a:xfrm>
          <a:prstGeom prst="rect">
            <a:avLst/>
          </a:prstGeom>
        </p:spPr>
        <p:txBody>
          <a:bodyPr/>
          <a:lstStyle/>
          <a:p>
            <a:fld id="{86CB4B4D-7CA3-9044-876B-883B54F8677D}" type="slidenum">
              <a:rPr/>
              <a:t>‹#›</a:t>
            </a:fld>
            <a:endParaRPr/>
          </a:p>
        </p:txBody>
      </p:sp>
      <p:sp>
        <p:nvSpPr>
          <p:cNvPr id="147"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2" name="图片 1" descr="彩色标志"/>
          <p:cNvPicPr>
            <a:picLocks noChangeAspect="1"/>
          </p:cNvPicPr>
          <p:nvPr userDrawn="1"/>
        </p:nvPicPr>
        <p:blipFill>
          <a:blip r:embed="rId2"/>
          <a:stretch>
            <a:fillRect/>
          </a:stretch>
        </p:blipFill>
        <p:spPr>
          <a:xfrm>
            <a:off x="19805015" y="571500"/>
            <a:ext cx="2800985" cy="1348740"/>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4"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55" name="–Johnny Appleseed"/>
          <p:cNvSpPr txBox="1">
            <a:spLocks noGrp="1"/>
          </p:cNvSpPr>
          <p:nvPr>
            <p:ph type="body" sz="quarter" idx="13" hasCustomPrompt="1"/>
          </p:nvPr>
        </p:nvSpPr>
        <p:spPr>
          <a:xfrm>
            <a:off x="2827305" y="8934450"/>
            <a:ext cx="18742091" cy="585521"/>
          </a:xfrm>
          <a:prstGeom prst="rect">
            <a:avLst/>
          </a:prstGeom>
        </p:spPr>
        <p:txBody>
          <a:bodyPr>
            <a:spAutoFit/>
          </a:bodyPr>
          <a:lstStyle>
            <a:lvl1pPr marL="0" indent="0" algn="ctr">
              <a:lnSpc>
                <a:spcPct val="100000"/>
              </a:lnSpc>
              <a:spcBef>
                <a:spcPts val="0"/>
              </a:spcBef>
              <a:buSzTx/>
              <a:buNone/>
              <a:defRPr sz="3200" i="1">
                <a:latin typeface="Helvetica Neue" panose="02000503000000020004"/>
                <a:ea typeface="Helvetica Neue" panose="02000503000000020004"/>
                <a:cs typeface="Helvetica Neue" panose="02000503000000020004"/>
                <a:sym typeface="Helvetica Neue" panose="02000503000000020004"/>
              </a:defRPr>
            </a:lvl1pPr>
          </a:lstStyle>
          <a:p>
            <a:r>
              <a:t>–Johnny Appleseed</a:t>
            </a:r>
          </a:p>
        </p:txBody>
      </p:sp>
      <p:sp>
        <p:nvSpPr>
          <p:cNvPr id="156" name="“Type a quote here.”"/>
          <p:cNvSpPr txBox="1">
            <a:spLocks noGrp="1"/>
          </p:cNvSpPr>
          <p:nvPr>
            <p:ph type="body" sz="quarter" idx="14" hasCustomPrompt="1"/>
          </p:nvPr>
        </p:nvSpPr>
        <p:spPr>
          <a:xfrm>
            <a:off x="2827305" y="6261662"/>
            <a:ext cx="18742091" cy="1192677"/>
          </a:xfrm>
          <a:prstGeom prst="rect">
            <a:avLst/>
          </a:prstGeom>
        </p:spPr>
        <p:txBody>
          <a:bodyPr anchor="ctr">
            <a:spAutoFit/>
          </a:bodyPr>
          <a:lstStyle>
            <a:lvl1pPr marL="0" indent="0" algn="ctr">
              <a:lnSpc>
                <a:spcPct val="100000"/>
              </a:lnSpc>
              <a:spcBef>
                <a:spcPts val="0"/>
              </a:spcBef>
              <a:buSzTx/>
              <a:buNone/>
              <a:defRPr sz="7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“Type a quote here.”</a:t>
            </a:r>
          </a:p>
        </p:txBody>
      </p:sp>
      <p:sp>
        <p:nvSpPr>
          <p:cNvPr id="157" name="幻灯片编号"/>
          <p:cNvSpPr txBox="1">
            <a:spLocks noGrp="1"/>
          </p:cNvSpPr>
          <p:nvPr>
            <p:ph type="sldNum" sz="quarter" idx="2"/>
          </p:nvPr>
        </p:nvSpPr>
        <p:spPr>
          <a:xfrm>
            <a:off x="6349" y="13172512"/>
            <a:ext cx="24384001" cy="469901"/>
          </a:xfrm>
          <a:prstGeom prst="rect">
            <a:avLst/>
          </a:prstGeom>
        </p:spPr>
        <p:txBody>
          <a:bodyPr/>
          <a:lstStyle/>
          <a:p>
            <a:fld id="{86CB4B4D-7CA3-9044-876B-883B54F8677D}" type="slidenum">
              <a:rPr/>
              <a:t>‹#›</a:t>
            </a:fld>
            <a:endParaRPr/>
          </a:p>
        </p:txBody>
      </p:sp>
      <p:sp>
        <p:nvSpPr>
          <p:cNvPr id="158" name="矩形"/>
          <p:cNvSpPr/>
          <p:nvPr userDrawn="1"/>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pic>
        <p:nvPicPr>
          <p:cNvPr id="159"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空白页-黑">
    <p:bg>
      <p:bgPr>
        <a:solidFill>
          <a:srgbClr val="000000"/>
        </a:solidFill>
        <a:effectLst/>
      </p:bgPr>
    </p:bg>
    <p:spTree>
      <p:nvGrpSpPr>
        <p:cNvPr id="1" name=""/>
        <p:cNvGrpSpPr/>
        <p:nvPr/>
      </p:nvGrpSpPr>
      <p:grpSpPr>
        <a:xfrm>
          <a:off x="0" y="0"/>
          <a:ext cx="0" cy="0"/>
          <a:chOff x="0" y="0"/>
          <a:chExt cx="0" cy="0"/>
        </a:xfrm>
      </p:grpSpPr>
      <p:sp>
        <p:nvSpPr>
          <p:cNvPr id="166"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sp>
        <p:nvSpPr>
          <p:cNvPr id="167"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68"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3" name="图片 2" descr="白色标志"/>
          <p:cNvPicPr>
            <a:picLocks noChangeAspect="1"/>
          </p:cNvPicPr>
          <p:nvPr userDrawn="1"/>
        </p:nvPicPr>
        <p:blipFill>
          <a:blip r:embed="rId3"/>
          <a:stretch>
            <a:fillRect/>
          </a:stretch>
        </p:blipFill>
        <p:spPr>
          <a:xfrm>
            <a:off x="19620865" y="525145"/>
            <a:ext cx="2668270" cy="1283970"/>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空白页-灰">
    <p:spTree>
      <p:nvGrpSpPr>
        <p:cNvPr id="1" name=""/>
        <p:cNvGrpSpPr/>
        <p:nvPr/>
      </p:nvGrpSpPr>
      <p:grpSpPr>
        <a:xfrm>
          <a:off x="0" y="0"/>
          <a:ext cx="0" cy="0"/>
          <a:chOff x="0" y="0"/>
          <a:chExt cx="0" cy="0"/>
        </a:xfrm>
      </p:grpSpPr>
      <p:sp>
        <p:nvSpPr>
          <p:cNvPr id="17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176"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77" name="矩形"/>
          <p:cNvSpPr/>
          <p:nvPr userDrawn="1"/>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pic>
        <p:nvPicPr>
          <p:cNvPr id="178"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页-腾讯蓝">
    <p:bg>
      <p:bgPr>
        <a:solidFill>
          <a:srgbClr val="0252D8"/>
        </a:solidFill>
        <a:effectLst/>
      </p:bgPr>
    </p:bg>
    <p:spTree>
      <p:nvGrpSpPr>
        <p:cNvPr id="1" name=""/>
        <p:cNvGrpSpPr/>
        <p:nvPr/>
      </p:nvGrpSpPr>
      <p:grpSpPr>
        <a:xfrm>
          <a:off x="0" y="0"/>
          <a:ext cx="0" cy="0"/>
          <a:chOff x="0" y="0"/>
          <a:chExt cx="0" cy="0"/>
        </a:xfrm>
      </p:grpSpPr>
      <p:sp>
        <p:nvSpPr>
          <p:cNvPr id="185" name="矩形"/>
          <p:cNvSpPr/>
          <p:nvPr userDrawn="1"/>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86"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rPr/>
              <a:t>‹#›</a:t>
            </a:fld>
            <a:endParaRPr/>
          </a:p>
        </p:txBody>
      </p:sp>
      <p:sp>
        <p:nvSpPr>
          <p:cNvPr id="187"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88"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3" name="图片 2" descr="白色标志"/>
          <p:cNvPicPr>
            <a:picLocks noChangeAspect="1"/>
          </p:cNvPicPr>
          <p:nvPr userDrawn="1"/>
        </p:nvPicPr>
        <p:blipFill>
          <a:blip r:embed="rId3"/>
          <a:stretch>
            <a:fillRect/>
          </a:stretch>
        </p:blipFill>
        <p:spPr>
          <a:xfrm>
            <a:off x="19904075" y="541655"/>
            <a:ext cx="2668270" cy="1283970"/>
          </a:xfrm>
          <a:prstGeom prst="rect">
            <a:avLst/>
          </a:prstGeom>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结束页">
    <p:bg>
      <p:bgPr>
        <a:solidFill>
          <a:srgbClr val="0252D8"/>
        </a:solidFill>
        <a:effectLst/>
      </p:bgPr>
    </p:bg>
    <p:spTree>
      <p:nvGrpSpPr>
        <p:cNvPr id="1" name=""/>
        <p:cNvGrpSpPr/>
        <p:nvPr/>
      </p:nvGrpSpPr>
      <p:grpSpPr>
        <a:xfrm>
          <a:off x="0" y="0"/>
          <a:ext cx="0" cy="0"/>
          <a:chOff x="0" y="0"/>
          <a:chExt cx="0" cy="0"/>
        </a:xfrm>
      </p:grpSpPr>
      <p:pic>
        <p:nvPicPr>
          <p:cNvPr id="195" name="图像" descr="图像"/>
          <p:cNvPicPr>
            <a:picLocks noChangeAspect="1"/>
          </p:cNvPicPr>
          <p:nvPr userDrawn="1"/>
        </p:nvPicPr>
        <p:blipFill>
          <a:blip r:embed="rId2"/>
          <a:stretch>
            <a:fillRect/>
          </a:stretch>
        </p:blipFill>
        <p:spPr>
          <a:xfrm>
            <a:off x="10515914" y="1030700"/>
            <a:ext cx="3352172" cy="450554"/>
          </a:xfrm>
          <a:prstGeom prst="rect">
            <a:avLst/>
          </a:prstGeom>
          <a:ln w="12700">
            <a:miter lim="400000"/>
            <a:headEnd/>
            <a:tailEnd/>
          </a:ln>
        </p:spPr>
      </p:pic>
      <p:sp>
        <p:nvSpPr>
          <p:cNvPr id="196" name="Thanks"/>
          <p:cNvSpPr txBox="1"/>
          <p:nvPr userDrawn="1"/>
        </p:nvSpPr>
        <p:spPr>
          <a:xfrm>
            <a:off x="6648704" y="4633383"/>
            <a:ext cx="11340593" cy="4737101"/>
          </a:xfrm>
          <a:prstGeom prst="rect">
            <a:avLst/>
          </a:prstGeom>
          <a:ln w="12700">
            <a:miter lim="400000"/>
          </a:ln>
        </p:spPr>
        <p:txBody>
          <a:bodyPr wrap="none" lIns="50800" tIns="50800" rIns="50800" bIns="50800" anchor="ctr">
            <a:spAutoFit/>
          </a:bodyPr>
          <a:lstStyle>
            <a:lvl1pPr>
              <a:defRPr sz="28000" spc="-1400">
                <a:solidFill>
                  <a:srgbClr val="FFFFFF"/>
                </a:solidFill>
                <a:latin typeface="+mn-lt"/>
                <a:ea typeface="+mn-ea"/>
                <a:cs typeface="+mn-cs"/>
                <a:sym typeface="TTTGBMedium"/>
              </a:defRPr>
            </a:lvl1pPr>
          </a:lstStyle>
          <a:p>
            <a:r>
              <a:t>Thanks</a:t>
            </a:r>
          </a:p>
        </p:txBody>
      </p:sp>
      <p:sp>
        <p:nvSpPr>
          <p:cNvPr id="197"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rPr/>
              <a:t>‹#›</a:t>
            </a:fld>
            <a:endParaRPr/>
          </a:p>
        </p:txBody>
      </p:sp>
      <p:pic>
        <p:nvPicPr>
          <p:cNvPr id="3" name="图片 2" descr="白色标志"/>
          <p:cNvPicPr>
            <a:picLocks noChangeAspect="1"/>
          </p:cNvPicPr>
          <p:nvPr userDrawn="1"/>
        </p:nvPicPr>
        <p:blipFill>
          <a:blip r:embed="rId3"/>
          <a:stretch>
            <a:fillRect/>
          </a:stretch>
        </p:blipFill>
        <p:spPr>
          <a:xfrm>
            <a:off x="20070445" y="614045"/>
            <a:ext cx="2668270" cy="1283970"/>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结束页-带纹理">
    <p:bg>
      <p:bgPr>
        <a:solidFill>
          <a:srgbClr val="0052D9"/>
        </a:solidFill>
        <a:effectLst/>
      </p:bgPr>
    </p:bg>
    <p:spTree>
      <p:nvGrpSpPr>
        <p:cNvPr id="1" name=""/>
        <p:cNvGrpSpPr/>
        <p:nvPr/>
      </p:nvGrpSpPr>
      <p:grpSpPr>
        <a:xfrm>
          <a:off x="0" y="0"/>
          <a:ext cx="0" cy="0"/>
          <a:chOff x="0" y="0"/>
          <a:chExt cx="0" cy="0"/>
        </a:xfrm>
      </p:grpSpPr>
      <p:pic>
        <p:nvPicPr>
          <p:cNvPr id="204" name="1-01.png" descr="1-01.png"/>
          <p:cNvPicPr>
            <a:picLocks noChangeAspect="1"/>
          </p:cNvPicPr>
          <p:nvPr userDrawn="1"/>
        </p:nvPicPr>
        <p:blipFill>
          <a:blip r:embed="rId2"/>
          <a:stretch>
            <a:fillRect/>
          </a:stretch>
        </p:blipFill>
        <p:spPr>
          <a:xfrm>
            <a:off x="8585" y="0"/>
            <a:ext cx="24366829" cy="13716000"/>
          </a:xfrm>
          <a:prstGeom prst="rect">
            <a:avLst/>
          </a:prstGeom>
          <a:ln w="12700">
            <a:miter lim="400000"/>
            <a:headEnd/>
            <a:tailEnd/>
          </a:ln>
        </p:spPr>
      </p:pic>
      <p:sp>
        <p:nvSpPr>
          <p:cNvPr id="205" name="Thanks"/>
          <p:cNvSpPr txBox="1"/>
          <p:nvPr userDrawn="1"/>
        </p:nvSpPr>
        <p:spPr>
          <a:xfrm>
            <a:off x="1122976" y="3331633"/>
            <a:ext cx="9441687" cy="3642023"/>
          </a:xfrm>
          <a:prstGeom prst="rect">
            <a:avLst/>
          </a:prstGeom>
          <a:ln w="12700">
            <a:miter lim="400000"/>
          </a:ln>
        </p:spPr>
        <p:txBody>
          <a:bodyPr wrap="none" lIns="50800" tIns="50800" rIns="50800" bIns="50800">
            <a:spAutoFit/>
          </a:bodyPr>
          <a:lstStyle>
            <a:lvl1pPr algn="l">
              <a:defRPr sz="23000" spc="-1150">
                <a:solidFill>
                  <a:srgbClr val="FFFFFF"/>
                </a:solidFill>
                <a:latin typeface="+mn-lt"/>
                <a:ea typeface="+mn-ea"/>
                <a:cs typeface="+mn-cs"/>
                <a:sym typeface="TTTGBMedium"/>
              </a:defRPr>
            </a:lvl1pPr>
          </a:lstStyle>
          <a:p>
            <a:r>
              <a:rPr dirty="0">
                <a:latin typeface="腾讯体 W7" panose="020C08030202040F0204" pitchFamily="34" charset="-122"/>
                <a:ea typeface="腾讯体 W7" panose="020C08030202040F0204" pitchFamily="34" charset="-122"/>
              </a:rPr>
              <a:t>Thanks</a:t>
            </a:r>
          </a:p>
        </p:txBody>
      </p:sp>
      <p:sp>
        <p:nvSpPr>
          <p:cNvPr id="206"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pic>
        <p:nvPicPr>
          <p:cNvPr id="3" name="图片 2" descr="白色标志"/>
          <p:cNvPicPr>
            <a:picLocks noChangeAspect="1"/>
          </p:cNvPicPr>
          <p:nvPr userDrawn="1"/>
        </p:nvPicPr>
        <p:blipFill>
          <a:blip r:embed="rId3"/>
          <a:stretch>
            <a:fillRect/>
          </a:stretch>
        </p:blipFill>
        <p:spPr>
          <a:xfrm>
            <a:off x="19987260" y="524510"/>
            <a:ext cx="2668270" cy="128397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封面-近景">
    <p:bg>
      <p:bgPr>
        <a:solidFill>
          <a:srgbClr val="0052D9"/>
        </a:solidFill>
        <a:effectLst/>
      </p:bgPr>
    </p:bg>
    <p:spTree>
      <p:nvGrpSpPr>
        <p:cNvPr id="1" name=""/>
        <p:cNvGrpSpPr/>
        <p:nvPr/>
      </p:nvGrpSpPr>
      <p:grpSpPr>
        <a:xfrm>
          <a:off x="0" y="0"/>
          <a:ext cx="0" cy="0"/>
          <a:chOff x="0" y="0"/>
          <a:chExt cx="0" cy="0"/>
        </a:xfrm>
      </p:grpSpPr>
      <p:pic>
        <p:nvPicPr>
          <p:cNvPr id="25" name="1-01.png" descr="1-01.png"/>
          <p:cNvPicPr>
            <a:picLocks noChangeAspect="1"/>
          </p:cNvPicPr>
          <p:nvPr userDrawn="1"/>
        </p:nvPicPr>
        <p:blipFill>
          <a:blip r:embed="rId2"/>
          <a:stretch>
            <a:fillRect/>
          </a:stretch>
        </p:blipFill>
        <p:spPr>
          <a:xfrm>
            <a:off x="8585" y="0"/>
            <a:ext cx="24366829" cy="13716000"/>
          </a:xfrm>
          <a:prstGeom prst="rect">
            <a:avLst/>
          </a:prstGeom>
          <a:ln w="12700">
            <a:miter lim="400000"/>
            <a:headEnd/>
            <a:tailEnd/>
          </a:ln>
        </p:spPr>
      </p:pic>
      <p:sp>
        <p:nvSpPr>
          <p:cNvPr id="26" name="标题文本"/>
          <p:cNvSpPr txBox="1">
            <a:spLocks noGrp="1"/>
          </p:cNvSpPr>
          <p:nvPr>
            <p:ph type="title" hasCustomPrompt="1"/>
          </p:nvPr>
        </p:nvSpPr>
        <p:spPr>
          <a:xfrm>
            <a:off x="1390914" y="4525334"/>
            <a:ext cx="20611572" cy="6400073"/>
          </a:xfrm>
          <a:prstGeom prst="rect">
            <a:avLst/>
          </a:prstGeom>
        </p:spPr>
        <p:txBody>
          <a:bodyPr anchor="t"/>
          <a:lstStyle>
            <a:lvl1pPr algn="l">
              <a:defRPr sz="14000" b="0"/>
            </a:lvl1pPr>
          </a:lstStyle>
          <a:p>
            <a:r>
              <a:t>标题文本</a:t>
            </a:r>
          </a:p>
        </p:txBody>
      </p:sp>
      <p:sp>
        <p:nvSpPr>
          <p:cNvPr id="27" name="正文级别 1…"/>
          <p:cNvSpPr txBox="1">
            <a:spLocks noGrp="1"/>
          </p:cNvSpPr>
          <p:nvPr>
            <p:ph type="body" sz="quarter" idx="1" hasCustomPrompt="1"/>
          </p:nvPr>
        </p:nvSpPr>
        <p:spPr>
          <a:xfrm>
            <a:off x="1886214" y="7922485"/>
            <a:ext cx="20611572" cy="1267487"/>
          </a:xfrm>
          <a:prstGeom prst="rect">
            <a:avLst/>
          </a:prstGeom>
        </p:spPr>
        <p:txBody>
          <a:bodyPr/>
          <a:lstStyle>
            <a:lvl1pPr marL="0" indent="0">
              <a:lnSpc>
                <a:spcPct val="100000"/>
              </a:lnSpc>
              <a:spcBef>
                <a:spcPts val="0"/>
              </a:spcBef>
              <a:buSzTx/>
              <a:buNone/>
              <a:defRPr sz="6400">
                <a:solidFill>
                  <a:srgbClr val="FFFFFF"/>
                </a:solidFill>
                <a:latin typeface="+mn-lt"/>
                <a:ea typeface="+mn-ea"/>
                <a:cs typeface="+mn-cs"/>
                <a:sym typeface="TTTGBMedium"/>
              </a:defRPr>
            </a:lvl1pPr>
            <a:lvl2pPr marL="0" indent="228600">
              <a:lnSpc>
                <a:spcPct val="100000"/>
              </a:lnSpc>
              <a:spcBef>
                <a:spcPts val="0"/>
              </a:spcBef>
              <a:buSzTx/>
              <a:buNone/>
              <a:defRPr sz="6400">
                <a:solidFill>
                  <a:srgbClr val="FFFFFF"/>
                </a:solidFill>
                <a:latin typeface="+mn-lt"/>
                <a:ea typeface="+mn-ea"/>
                <a:cs typeface="+mn-cs"/>
                <a:sym typeface="TTTGBMedium"/>
              </a:defRPr>
            </a:lvl2pPr>
            <a:lvl3pPr marL="0" indent="457200">
              <a:lnSpc>
                <a:spcPct val="100000"/>
              </a:lnSpc>
              <a:spcBef>
                <a:spcPts val="0"/>
              </a:spcBef>
              <a:buSzTx/>
              <a:buNone/>
              <a:defRPr sz="6400">
                <a:solidFill>
                  <a:srgbClr val="FFFFFF"/>
                </a:solidFill>
                <a:latin typeface="+mn-lt"/>
                <a:ea typeface="+mn-ea"/>
                <a:cs typeface="+mn-cs"/>
                <a:sym typeface="TTTGBMedium"/>
              </a:defRPr>
            </a:lvl3pPr>
            <a:lvl4pPr marL="0" indent="685800">
              <a:lnSpc>
                <a:spcPct val="100000"/>
              </a:lnSpc>
              <a:spcBef>
                <a:spcPts val="0"/>
              </a:spcBef>
              <a:buSzTx/>
              <a:buNone/>
              <a:defRPr sz="6400">
                <a:solidFill>
                  <a:srgbClr val="FFFFFF"/>
                </a:solidFill>
                <a:latin typeface="+mn-lt"/>
                <a:ea typeface="+mn-ea"/>
                <a:cs typeface="+mn-cs"/>
                <a:sym typeface="TTTGBMedium"/>
              </a:defRPr>
            </a:lvl4pPr>
            <a:lvl5pPr marL="0" indent="914400">
              <a:lnSpc>
                <a:spcPct val="100000"/>
              </a:lnSpc>
              <a:spcBef>
                <a:spcPts val="0"/>
              </a:spcBef>
              <a:buSzTx/>
              <a:buNone/>
              <a:defRPr sz="6400">
                <a:solidFill>
                  <a:srgbClr val="FFFFFF"/>
                </a:solidFill>
                <a:latin typeface="+mn-lt"/>
                <a:ea typeface="+mn-ea"/>
                <a:cs typeface="+mn-cs"/>
                <a:sym typeface="TTTGBMedium"/>
              </a:defRPr>
            </a:lvl5pPr>
          </a:lstStyle>
          <a:p>
            <a:r>
              <a:t>正文级别 1</a:t>
            </a:r>
          </a:p>
          <a:p>
            <a:pPr lvl="1"/>
            <a:r>
              <a:t>正文级别 2</a:t>
            </a:r>
          </a:p>
          <a:p>
            <a:pPr lvl="2"/>
            <a:r>
              <a:t>正文级别 3</a:t>
            </a:r>
          </a:p>
          <a:p>
            <a:pPr lvl="3"/>
            <a:r>
              <a:t>正文级别 4</a:t>
            </a:r>
          </a:p>
          <a:p>
            <a:pPr lvl="4"/>
            <a:r>
              <a:t>正文级别 5</a:t>
            </a:r>
          </a:p>
        </p:txBody>
      </p:sp>
      <p:sp>
        <p:nvSpPr>
          <p:cNvPr id="28" name="文本"/>
          <p:cNvSpPr txBox="1">
            <a:spLocks noGrp="1"/>
          </p:cNvSpPr>
          <p:nvPr>
            <p:ph type="body" sz="quarter" idx="13"/>
          </p:nvPr>
        </p:nvSpPr>
        <p:spPr>
          <a:xfrm>
            <a:off x="12192000" y="11121859"/>
            <a:ext cx="825500" cy="609601"/>
          </a:xfrm>
          <a:prstGeom prst="rect">
            <a:avLst/>
          </a:prstGeom>
        </p:spPr>
        <p:txBody>
          <a:bodyPr wrap="none">
            <a:spAutoFit/>
          </a:bodyPr>
          <a:lstStyle/>
          <a:p>
            <a:pPr marL="0" indent="0">
              <a:lnSpc>
                <a:spcPct val="110000"/>
              </a:lnSpc>
              <a:spcBef>
                <a:spcPts val="0"/>
              </a:spcBef>
              <a:buSzTx/>
              <a:buNone/>
              <a:defRPr sz="2800">
                <a:solidFill>
                  <a:srgbClr val="FFFFFF">
                    <a:alpha val="70052"/>
                  </a:srgbClr>
                </a:solidFill>
                <a:latin typeface="Helvetica Light"/>
                <a:ea typeface="Helvetica Light"/>
                <a:cs typeface="Helvetica Light"/>
                <a:sym typeface="Helvetica Light"/>
              </a:defRPr>
            </a:pPr>
            <a:endParaRPr/>
          </a:p>
        </p:txBody>
      </p:sp>
      <p:pic>
        <p:nvPicPr>
          <p:cNvPr id="29" name="图像" descr="图像"/>
          <p:cNvPicPr>
            <a:picLocks noChangeAspect="1"/>
          </p:cNvPicPr>
          <p:nvPr userDrawn="1"/>
        </p:nvPicPr>
        <p:blipFill>
          <a:blip r:embed="rId3"/>
          <a:stretch>
            <a:fillRect/>
          </a:stretch>
        </p:blipFill>
        <p:spPr>
          <a:xfrm>
            <a:off x="1645511" y="3082822"/>
            <a:ext cx="4111522" cy="552616"/>
          </a:xfrm>
          <a:prstGeom prst="rect">
            <a:avLst/>
          </a:prstGeom>
          <a:ln w="12700">
            <a:miter lim="400000"/>
            <a:headEnd/>
            <a:tailEnd/>
          </a:ln>
        </p:spPr>
      </p:pic>
      <p:sp>
        <p:nvSpPr>
          <p:cNvPr id="30"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pic>
        <p:nvPicPr>
          <p:cNvPr id="3" name="图片 2" descr="白色标志"/>
          <p:cNvPicPr>
            <a:picLocks noChangeAspect="1"/>
          </p:cNvPicPr>
          <p:nvPr userDrawn="1"/>
        </p:nvPicPr>
        <p:blipFill>
          <a:blip r:embed="rId4"/>
          <a:stretch>
            <a:fillRect/>
          </a:stretch>
        </p:blipFill>
        <p:spPr>
          <a:xfrm>
            <a:off x="19829780" y="524510"/>
            <a:ext cx="2668270" cy="128397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封面-远景">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7" name="文本"/>
          <p:cNvSpPr txBox="1">
            <a:spLocks noGrp="1"/>
          </p:cNvSpPr>
          <p:nvPr>
            <p:ph type="body" sz="quarter" idx="13"/>
          </p:nvPr>
        </p:nvSpPr>
        <p:spPr>
          <a:xfrm>
            <a:off x="11779250" y="11121859"/>
            <a:ext cx="825501" cy="609601"/>
          </a:xfrm>
          <a:prstGeom prst="rect">
            <a:avLst/>
          </a:prstGeom>
        </p:spPr>
        <p:txBody>
          <a:bodyPr wrap="none">
            <a:spAutoFit/>
          </a:bodyPr>
          <a:lstStyle/>
          <a:p>
            <a:pPr marL="0" indent="0" algn="ctr">
              <a:lnSpc>
                <a:spcPct val="110000"/>
              </a:lnSpc>
              <a:spcBef>
                <a:spcPts val="3000"/>
              </a:spcBef>
              <a:buSzTx/>
              <a:buNone/>
              <a:defRPr sz="2800">
                <a:solidFill>
                  <a:srgbClr val="FFFFFF">
                    <a:alpha val="70052"/>
                  </a:srgbClr>
                </a:solidFill>
                <a:latin typeface="Helvetica Light"/>
                <a:ea typeface="Helvetica Light"/>
                <a:cs typeface="Helvetica Light"/>
                <a:sym typeface="Helvetica Light"/>
              </a:defRPr>
            </a:pPr>
            <a:endParaRPr/>
          </a:p>
        </p:txBody>
      </p:sp>
      <p:sp>
        <p:nvSpPr>
          <p:cNvPr id="38" name="正文级别 1…"/>
          <p:cNvSpPr txBox="1">
            <a:spLocks noGrp="1"/>
          </p:cNvSpPr>
          <p:nvPr>
            <p:ph type="body" sz="quarter" idx="1" hasCustomPrompt="1"/>
          </p:nvPr>
        </p:nvSpPr>
        <p:spPr>
          <a:xfrm>
            <a:off x="1886214" y="7922485"/>
            <a:ext cx="20611572" cy="1267487"/>
          </a:xfrm>
          <a:prstGeom prst="rect">
            <a:avLst/>
          </a:prstGeom>
        </p:spPr>
        <p:txBody>
          <a:bodyPr/>
          <a:lstStyle>
            <a:lvl1pPr marL="0" indent="0" algn="ctr">
              <a:lnSpc>
                <a:spcPct val="100000"/>
              </a:lnSpc>
              <a:spcBef>
                <a:spcPts val="0"/>
              </a:spcBef>
              <a:buSzTx/>
              <a:buNone/>
              <a:defRPr sz="6400">
                <a:solidFill>
                  <a:srgbClr val="FFFFFF"/>
                </a:solidFill>
                <a:latin typeface="+mn-lt"/>
                <a:ea typeface="+mn-ea"/>
                <a:cs typeface="+mn-cs"/>
                <a:sym typeface="TTTGBMedium"/>
              </a:defRPr>
            </a:lvl1pPr>
            <a:lvl2pPr marL="0" indent="228600" algn="ctr">
              <a:lnSpc>
                <a:spcPct val="100000"/>
              </a:lnSpc>
              <a:spcBef>
                <a:spcPts val="0"/>
              </a:spcBef>
              <a:buSzTx/>
              <a:buNone/>
              <a:defRPr sz="6400">
                <a:solidFill>
                  <a:srgbClr val="FFFFFF"/>
                </a:solidFill>
                <a:latin typeface="+mn-lt"/>
                <a:ea typeface="+mn-ea"/>
                <a:cs typeface="+mn-cs"/>
                <a:sym typeface="TTTGBMedium"/>
              </a:defRPr>
            </a:lvl2pPr>
            <a:lvl3pPr marL="0" indent="457200" algn="ctr">
              <a:lnSpc>
                <a:spcPct val="100000"/>
              </a:lnSpc>
              <a:spcBef>
                <a:spcPts val="0"/>
              </a:spcBef>
              <a:buSzTx/>
              <a:buNone/>
              <a:defRPr sz="6400">
                <a:solidFill>
                  <a:srgbClr val="FFFFFF"/>
                </a:solidFill>
                <a:latin typeface="+mn-lt"/>
                <a:ea typeface="+mn-ea"/>
                <a:cs typeface="+mn-cs"/>
                <a:sym typeface="TTTGBMedium"/>
              </a:defRPr>
            </a:lvl3pPr>
            <a:lvl4pPr marL="0" indent="685800" algn="ctr">
              <a:lnSpc>
                <a:spcPct val="100000"/>
              </a:lnSpc>
              <a:spcBef>
                <a:spcPts val="0"/>
              </a:spcBef>
              <a:buSzTx/>
              <a:buNone/>
              <a:defRPr sz="6400">
                <a:solidFill>
                  <a:srgbClr val="FFFFFF"/>
                </a:solidFill>
                <a:latin typeface="+mn-lt"/>
                <a:ea typeface="+mn-ea"/>
                <a:cs typeface="+mn-cs"/>
                <a:sym typeface="TTTGBMedium"/>
              </a:defRPr>
            </a:lvl4pPr>
            <a:lvl5pPr marL="0" indent="914400" algn="ctr">
              <a:lnSpc>
                <a:spcPct val="100000"/>
              </a:lnSpc>
              <a:spcBef>
                <a:spcPts val="0"/>
              </a:spcBef>
              <a:buSzTx/>
              <a:buNone/>
              <a:defRPr sz="6400">
                <a:solidFill>
                  <a:srgbClr val="FFFFFF"/>
                </a:solidFill>
                <a:latin typeface="+mn-lt"/>
                <a:ea typeface="+mn-ea"/>
                <a:cs typeface="+mn-cs"/>
                <a:sym typeface="TTTGBMedium"/>
              </a:defRPr>
            </a:lvl5pPr>
          </a:lstStyle>
          <a:p>
            <a:r>
              <a:t>正文级别 1</a:t>
            </a:r>
          </a:p>
          <a:p>
            <a:pPr lvl="1"/>
            <a:r>
              <a:t>正文级别 2</a:t>
            </a:r>
          </a:p>
          <a:p>
            <a:pPr lvl="2"/>
            <a:r>
              <a:t>正文级别 3</a:t>
            </a:r>
          </a:p>
          <a:p>
            <a:pPr lvl="3"/>
            <a:r>
              <a:t>正文级别 4</a:t>
            </a:r>
          </a:p>
          <a:p>
            <a:pPr lvl="4"/>
            <a:r>
              <a:t>正文级别 5</a:t>
            </a:r>
          </a:p>
        </p:txBody>
      </p:sp>
      <p:sp>
        <p:nvSpPr>
          <p:cNvPr id="39" name="标题文本"/>
          <p:cNvSpPr txBox="1">
            <a:spLocks noGrp="1"/>
          </p:cNvSpPr>
          <p:nvPr>
            <p:ph type="title" hasCustomPrompt="1"/>
          </p:nvPr>
        </p:nvSpPr>
        <p:spPr>
          <a:xfrm>
            <a:off x="1886214" y="1363034"/>
            <a:ext cx="20611572" cy="6400073"/>
          </a:xfrm>
          <a:prstGeom prst="rect">
            <a:avLst/>
          </a:prstGeom>
        </p:spPr>
        <p:txBody>
          <a:bodyPr anchor="b"/>
          <a:lstStyle/>
          <a:p>
            <a:r>
              <a:t>标题文本</a:t>
            </a:r>
          </a:p>
        </p:txBody>
      </p:sp>
      <p:pic>
        <p:nvPicPr>
          <p:cNvPr id="40" name="图像" descr="图像"/>
          <p:cNvPicPr>
            <a:picLocks noChangeAspect="1"/>
          </p:cNvPicPr>
          <p:nvPr userDrawn="1"/>
        </p:nvPicPr>
        <p:blipFill>
          <a:blip r:embed="rId3"/>
          <a:stretch>
            <a:fillRect/>
          </a:stretch>
        </p:blipFill>
        <p:spPr>
          <a:xfrm>
            <a:off x="10515914" y="1030700"/>
            <a:ext cx="3352172" cy="450554"/>
          </a:xfrm>
          <a:prstGeom prst="rect">
            <a:avLst/>
          </a:prstGeom>
          <a:ln w="12700">
            <a:miter lim="400000"/>
            <a:headEnd/>
            <a:tailEnd/>
          </a:ln>
        </p:spPr>
      </p:pic>
      <p:sp>
        <p:nvSpPr>
          <p:cNvPr id="41"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pic>
        <p:nvPicPr>
          <p:cNvPr id="3" name="图片 2" descr="白色标志"/>
          <p:cNvPicPr>
            <a:picLocks noChangeAspect="1"/>
          </p:cNvPicPr>
          <p:nvPr userDrawn="1"/>
        </p:nvPicPr>
        <p:blipFill>
          <a:blip r:embed="rId4"/>
          <a:stretch>
            <a:fillRect/>
          </a:stretch>
        </p:blipFill>
        <p:spPr>
          <a:xfrm>
            <a:off x="19829780" y="614045"/>
            <a:ext cx="2668270" cy="128397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内容页-仅标题">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xfrm>
            <a:off x="2611342" y="361553"/>
            <a:ext cx="20317081" cy="7237612"/>
          </a:xfrm>
          <a:prstGeom prst="rect">
            <a:avLst/>
          </a:prstGeom>
        </p:spPr>
        <p:txBody>
          <a:bodyPr anchor="b"/>
          <a:lstStyle>
            <a:lvl1pPr algn="l">
              <a:lnSpc>
                <a:spcPct val="80000"/>
              </a:lnSpc>
              <a:defRPr sz="13800" b="0">
                <a:solidFill>
                  <a:srgbClr val="034FD8"/>
                </a:solidFill>
              </a:defRPr>
            </a:lvl1pPr>
          </a:lstStyle>
          <a:p>
            <a:r>
              <a:t>标题文本</a:t>
            </a:r>
          </a:p>
        </p:txBody>
      </p:sp>
      <p:sp>
        <p:nvSpPr>
          <p:cNvPr id="49" name="矩形"/>
          <p:cNvSpPr/>
          <p:nvPr userDrawn="1"/>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50" name="幻灯片编号"/>
          <p:cNvSpPr txBox="1">
            <a:spLocks noGrp="1"/>
          </p:cNvSpPr>
          <p:nvPr>
            <p:ph type="sldNum" sz="quarter" idx="2"/>
          </p:nvPr>
        </p:nvSpPr>
        <p:spPr>
          <a:xfrm>
            <a:off x="0" y="13172512"/>
            <a:ext cx="24384000" cy="469901"/>
          </a:xfrm>
          <a:prstGeom prst="rect">
            <a:avLst/>
          </a:prstGeom>
        </p:spPr>
        <p:txBody>
          <a:bodyPr/>
          <a:lstStyle/>
          <a:p>
            <a:fld id="{86CB4B4D-7CA3-9044-876B-883B54F8677D}" type="slidenum">
              <a:rPr/>
              <a:t>‹#›</a:t>
            </a:fld>
            <a:endParaRPr/>
          </a:p>
        </p:txBody>
      </p:sp>
      <p:sp>
        <p:nvSpPr>
          <p:cNvPr id="51"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2" name="图片 1" descr="彩色标志"/>
          <p:cNvPicPr>
            <a:picLocks noChangeAspect="1"/>
          </p:cNvPicPr>
          <p:nvPr userDrawn="1"/>
        </p:nvPicPr>
        <p:blipFill>
          <a:blip r:embed="rId2"/>
          <a:stretch>
            <a:fillRect/>
          </a:stretch>
        </p:blipFill>
        <p:spPr>
          <a:xfrm>
            <a:off x="19805015" y="571500"/>
            <a:ext cx="2800985" cy="1348740"/>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内容页">
    <p:spTree>
      <p:nvGrpSpPr>
        <p:cNvPr id="1" name=""/>
        <p:cNvGrpSpPr/>
        <p:nvPr/>
      </p:nvGrpSpPr>
      <p:grpSpPr>
        <a:xfrm>
          <a:off x="0" y="0"/>
          <a:ext cx="0" cy="0"/>
          <a:chOff x="0" y="0"/>
          <a:chExt cx="0" cy="0"/>
        </a:xfrm>
      </p:grpSpPr>
      <p:pic>
        <p:nvPicPr>
          <p:cNvPr id="69"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
        <p:nvSpPr>
          <p:cNvPr id="70" name="矩形"/>
          <p:cNvSpPr/>
          <p:nvPr userDrawn="1"/>
        </p:nvSpPr>
        <p:spPr>
          <a:xfrm>
            <a:off x="-10518" y="13086291"/>
            <a:ext cx="24384001" cy="29832"/>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71"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sp>
        <p:nvSpPr>
          <p:cNvPr id="72" name="正文级别 1…"/>
          <p:cNvSpPr txBox="1">
            <a:spLocks noGrp="1"/>
          </p:cNvSpPr>
          <p:nvPr>
            <p:ph type="body" idx="1" hasCustomPrompt="1"/>
          </p:nvPr>
        </p:nvSpPr>
        <p:spPr>
          <a:xfrm>
            <a:off x="1461927" y="4865820"/>
            <a:ext cx="21472846" cy="7618280"/>
          </a:xfrm>
          <a:prstGeom prst="rect">
            <a:avLst/>
          </a:prstGeom>
        </p:spPr>
        <p:txBody>
          <a:bodyPr/>
          <a:lstStyle>
            <a:lvl1pPr marL="448945" indent="-448945">
              <a:lnSpc>
                <a:spcPct val="100000"/>
              </a:lnSpc>
              <a:spcBef>
                <a:spcPts val="2500"/>
              </a:spcBef>
              <a:defRPr sz="3600">
                <a:solidFill>
                  <a:srgbClr val="303337"/>
                </a:solidFill>
              </a:defRPr>
            </a:lvl1pPr>
            <a:lvl2pPr marL="1058545" indent="-448945">
              <a:lnSpc>
                <a:spcPct val="100000"/>
              </a:lnSpc>
              <a:spcBef>
                <a:spcPts val="2500"/>
              </a:spcBef>
              <a:defRPr sz="3600">
                <a:solidFill>
                  <a:srgbClr val="303337"/>
                </a:solidFill>
              </a:defRPr>
            </a:lvl2pPr>
            <a:lvl3pPr marL="1668145" indent="-448945">
              <a:lnSpc>
                <a:spcPct val="100000"/>
              </a:lnSpc>
              <a:spcBef>
                <a:spcPts val="2500"/>
              </a:spcBef>
              <a:defRPr sz="3600">
                <a:solidFill>
                  <a:srgbClr val="303337"/>
                </a:solidFill>
              </a:defRPr>
            </a:lvl3pPr>
            <a:lvl4pPr marL="2277745" indent="-448945">
              <a:lnSpc>
                <a:spcPct val="100000"/>
              </a:lnSpc>
              <a:spcBef>
                <a:spcPts val="2500"/>
              </a:spcBef>
              <a:defRPr sz="3600">
                <a:solidFill>
                  <a:srgbClr val="303337"/>
                </a:solidFill>
              </a:defRPr>
            </a:lvl4pPr>
            <a:lvl5pPr marL="2887345" indent="-448945">
              <a:lnSpc>
                <a:spcPct val="100000"/>
              </a:lnSpc>
              <a:spcBef>
                <a:spcPts val="2500"/>
              </a:spcBef>
              <a:defRPr sz="36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73" name="标题文本"/>
          <p:cNvSpPr txBox="1">
            <a:spLocks noGrp="1"/>
          </p:cNvSpPr>
          <p:nvPr>
            <p:ph type="title" hasCustomPrompt="1"/>
          </p:nvPr>
        </p:nvSpPr>
        <p:spPr>
          <a:xfrm>
            <a:off x="1455577" y="361553"/>
            <a:ext cx="21472846" cy="2035440"/>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sp>
        <p:nvSpPr>
          <p:cNvPr id="74" name="文本"/>
          <p:cNvSpPr txBox="1">
            <a:spLocks noGrp="1"/>
          </p:cNvSpPr>
          <p:nvPr>
            <p:ph type="body" sz="quarter" idx="13"/>
          </p:nvPr>
        </p:nvSpPr>
        <p:spPr>
          <a:xfrm>
            <a:off x="1445059" y="3812116"/>
            <a:ext cx="21472847" cy="774701"/>
          </a:xfrm>
          <a:prstGeom prst="rect">
            <a:avLst/>
          </a:prstGeom>
        </p:spPr>
        <p:txBody>
          <a:bodyPr anchor="ctr">
            <a:spAutoFit/>
          </a:bodyPr>
          <a:lstStyle/>
          <a:p>
            <a:pPr marL="0" indent="0">
              <a:spcBef>
                <a:spcPts val="0"/>
              </a:spcBef>
              <a:buSzTx/>
              <a:buNone/>
              <a:defRPr sz="3800">
                <a:solidFill>
                  <a:srgbClr val="034FD8"/>
                </a:solidFill>
                <a:latin typeface="Helvetica Light"/>
                <a:ea typeface="Helvetica Light"/>
                <a:cs typeface="Helvetica Light"/>
                <a:sym typeface="Helvetica Light"/>
              </a:defRPr>
            </a:pPr>
            <a:endParaRPr/>
          </a:p>
        </p:txBody>
      </p:sp>
      <p:sp>
        <p:nvSpPr>
          <p:cNvPr id="75"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内容页 copy">
    <p:spTree>
      <p:nvGrpSpPr>
        <p:cNvPr id="1" name=""/>
        <p:cNvGrpSpPr/>
        <p:nvPr/>
      </p:nvGrpSpPr>
      <p:grpSpPr>
        <a:xfrm>
          <a:off x="0" y="0"/>
          <a:ext cx="0" cy="0"/>
          <a:chOff x="0" y="0"/>
          <a:chExt cx="0" cy="0"/>
        </a:xfrm>
      </p:grpSpPr>
      <p:pic>
        <p:nvPicPr>
          <p:cNvPr id="82" name="Page.png" descr="Page.pn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
        <p:nvSpPr>
          <p:cNvPr id="83" name="矩形"/>
          <p:cNvSpPr/>
          <p:nvPr userDrawn="1"/>
        </p:nvSpPr>
        <p:spPr>
          <a:xfrm>
            <a:off x="-10518" y="13086291"/>
            <a:ext cx="24384001" cy="29832"/>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84"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rPr/>
              <a:t>‹#›</a:t>
            </a:fld>
            <a:endParaRPr/>
          </a:p>
        </p:txBody>
      </p:sp>
      <p:sp>
        <p:nvSpPr>
          <p:cNvPr id="85" name="正文级别 1…"/>
          <p:cNvSpPr txBox="1">
            <a:spLocks noGrp="1"/>
          </p:cNvSpPr>
          <p:nvPr>
            <p:ph type="body" idx="1" hasCustomPrompt="1"/>
          </p:nvPr>
        </p:nvSpPr>
        <p:spPr>
          <a:xfrm>
            <a:off x="1461927" y="4865820"/>
            <a:ext cx="21472846" cy="7618280"/>
          </a:xfrm>
          <a:prstGeom prst="rect">
            <a:avLst/>
          </a:prstGeom>
        </p:spPr>
        <p:txBody>
          <a:bodyPr/>
          <a:lstStyle>
            <a:lvl1pPr marL="448945" indent="-448945">
              <a:lnSpc>
                <a:spcPct val="100000"/>
              </a:lnSpc>
              <a:spcBef>
                <a:spcPts val="2500"/>
              </a:spcBef>
              <a:defRPr sz="3600">
                <a:solidFill>
                  <a:srgbClr val="303337"/>
                </a:solidFill>
              </a:defRPr>
            </a:lvl1pPr>
            <a:lvl2pPr marL="1058545" indent="-448945">
              <a:lnSpc>
                <a:spcPct val="100000"/>
              </a:lnSpc>
              <a:spcBef>
                <a:spcPts val="2500"/>
              </a:spcBef>
              <a:defRPr sz="3600">
                <a:solidFill>
                  <a:srgbClr val="303337"/>
                </a:solidFill>
              </a:defRPr>
            </a:lvl2pPr>
            <a:lvl3pPr marL="1668145" indent="-448945">
              <a:lnSpc>
                <a:spcPct val="100000"/>
              </a:lnSpc>
              <a:spcBef>
                <a:spcPts val="2500"/>
              </a:spcBef>
              <a:defRPr sz="3600">
                <a:solidFill>
                  <a:srgbClr val="303337"/>
                </a:solidFill>
              </a:defRPr>
            </a:lvl3pPr>
            <a:lvl4pPr marL="2277745" indent="-448945">
              <a:lnSpc>
                <a:spcPct val="100000"/>
              </a:lnSpc>
              <a:spcBef>
                <a:spcPts val="2500"/>
              </a:spcBef>
              <a:defRPr sz="3600">
                <a:solidFill>
                  <a:srgbClr val="303337"/>
                </a:solidFill>
              </a:defRPr>
            </a:lvl4pPr>
            <a:lvl5pPr marL="2887345" indent="-448945">
              <a:lnSpc>
                <a:spcPct val="100000"/>
              </a:lnSpc>
              <a:spcBef>
                <a:spcPts val="2500"/>
              </a:spcBef>
              <a:defRPr sz="36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86" name="标题文本"/>
          <p:cNvSpPr txBox="1">
            <a:spLocks noGrp="1"/>
          </p:cNvSpPr>
          <p:nvPr>
            <p:ph type="title" hasCustomPrompt="1"/>
          </p:nvPr>
        </p:nvSpPr>
        <p:spPr>
          <a:xfrm>
            <a:off x="1455577" y="361553"/>
            <a:ext cx="21472846" cy="2035440"/>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sp>
        <p:nvSpPr>
          <p:cNvPr id="87" name="文本"/>
          <p:cNvSpPr txBox="1">
            <a:spLocks noGrp="1"/>
          </p:cNvSpPr>
          <p:nvPr>
            <p:ph type="body" sz="quarter" idx="13"/>
          </p:nvPr>
        </p:nvSpPr>
        <p:spPr>
          <a:xfrm>
            <a:off x="1445059" y="3812116"/>
            <a:ext cx="21472847" cy="774701"/>
          </a:xfrm>
          <a:prstGeom prst="rect">
            <a:avLst/>
          </a:prstGeom>
        </p:spPr>
        <p:txBody>
          <a:bodyPr anchor="ctr">
            <a:spAutoFit/>
          </a:bodyPr>
          <a:lstStyle/>
          <a:p>
            <a:pPr marL="0" indent="0">
              <a:spcBef>
                <a:spcPts val="0"/>
              </a:spcBef>
              <a:buSzTx/>
              <a:buNone/>
              <a:defRPr sz="3800">
                <a:solidFill>
                  <a:srgbClr val="034FD8"/>
                </a:solidFill>
                <a:latin typeface="Helvetica Light"/>
                <a:ea typeface="Helvetica Light"/>
                <a:cs typeface="Helvetica Light"/>
                <a:sym typeface="Helvetica Light"/>
              </a:defRPr>
            </a:pPr>
            <a:endParaRPr/>
          </a:p>
        </p:txBody>
      </p:sp>
      <p:sp>
        <p:nvSpPr>
          <p:cNvPr id="88"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89" name="矩形"/>
          <p:cNvSpPr/>
          <p:nvPr userDrawn="1"/>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90" name="1"/>
          <p:cNvSpPr txBox="1">
            <a:spLocks noGrp="1"/>
          </p:cNvSpPr>
          <p:nvPr>
            <p:ph type="body" sz="quarter" idx="14" hasCustomPrompt="1"/>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内容">
    <p:spTree>
      <p:nvGrpSpPr>
        <p:cNvPr id="1" name=""/>
        <p:cNvGrpSpPr/>
        <p:nvPr/>
      </p:nvGrpSpPr>
      <p:grpSpPr>
        <a:xfrm>
          <a:off x="0" y="0"/>
          <a:ext cx="0" cy="0"/>
          <a:chOff x="0" y="0"/>
          <a:chExt cx="0" cy="0"/>
        </a:xfrm>
      </p:grpSpPr>
      <p:sp>
        <p:nvSpPr>
          <p:cNvPr id="9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9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页-右侧图片">
    <p:spTree>
      <p:nvGrpSpPr>
        <p:cNvPr id="1" name=""/>
        <p:cNvGrpSpPr/>
        <p:nvPr/>
      </p:nvGrpSpPr>
      <p:grpSpPr>
        <a:xfrm>
          <a:off x="0" y="0"/>
          <a:ext cx="0" cy="0"/>
          <a:chOff x="0" y="0"/>
          <a:chExt cx="0" cy="0"/>
        </a:xfrm>
      </p:grpSpPr>
      <p:sp>
        <p:nvSpPr>
          <p:cNvPr id="105" name="矩形"/>
          <p:cNvSpPr/>
          <p:nvPr userDrawn="1"/>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06"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rPr/>
              <a:t>‹#›</a:t>
            </a:fld>
            <a:endParaRPr/>
          </a:p>
        </p:txBody>
      </p:sp>
      <p:sp>
        <p:nvSpPr>
          <p:cNvPr id="107" name="正文级别 1…"/>
          <p:cNvSpPr txBox="1">
            <a:spLocks noGrp="1"/>
          </p:cNvSpPr>
          <p:nvPr>
            <p:ph type="body" sz="half" idx="1" hasCustomPrompt="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08"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09"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10" name="标题文本"/>
          <p:cNvSpPr txBox="1">
            <a:spLocks noGrp="1"/>
          </p:cNvSpPr>
          <p:nvPr>
            <p:ph type="title" hasCustomPrompt="1"/>
          </p:nvPr>
        </p:nvSpPr>
        <p:spPr>
          <a:xfrm>
            <a:off x="1455577" y="361553"/>
            <a:ext cx="12251721" cy="2033324"/>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11" name="Page.png" descr="Page.png"/>
          <p:cNvPicPr>
            <a:picLocks noChangeAspect="1"/>
          </p:cNvPicPr>
          <p:nvPr userDrawn="1"/>
        </p:nvPicPr>
        <p:blipFill>
          <a:blip r:embed="rId2"/>
          <a:stretch>
            <a:fillRect/>
          </a:stretch>
        </p:blipFill>
        <p:spPr>
          <a:xfrm>
            <a:off x="-9238404" y="0"/>
            <a:ext cx="24384001" cy="13716001"/>
          </a:xfrm>
          <a:prstGeom prst="rect">
            <a:avLst/>
          </a:prstGeom>
          <a:ln w="12700">
            <a:miter lim="400000"/>
            <a:headEnd/>
            <a:tailEnd/>
          </a:ln>
        </p:spPr>
      </p:pic>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内容页-右侧图片 copy">
    <p:spTree>
      <p:nvGrpSpPr>
        <p:cNvPr id="1" name=""/>
        <p:cNvGrpSpPr/>
        <p:nvPr/>
      </p:nvGrpSpPr>
      <p:grpSpPr>
        <a:xfrm>
          <a:off x="0" y="0"/>
          <a:ext cx="0" cy="0"/>
          <a:chOff x="0" y="0"/>
          <a:chExt cx="0" cy="0"/>
        </a:xfrm>
      </p:grpSpPr>
      <p:sp>
        <p:nvSpPr>
          <p:cNvPr id="118" name="矩形"/>
          <p:cNvSpPr/>
          <p:nvPr userDrawn="1"/>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19"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rPr/>
              <a:t>‹#›</a:t>
            </a:fld>
            <a:endParaRPr/>
          </a:p>
        </p:txBody>
      </p:sp>
      <p:sp>
        <p:nvSpPr>
          <p:cNvPr id="120" name="正文级别 1…"/>
          <p:cNvSpPr txBox="1">
            <a:spLocks noGrp="1"/>
          </p:cNvSpPr>
          <p:nvPr>
            <p:ph type="body" sz="half" idx="1" hasCustomPrompt="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21"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122"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23" name="标题文本"/>
          <p:cNvSpPr txBox="1">
            <a:spLocks noGrp="1"/>
          </p:cNvSpPr>
          <p:nvPr>
            <p:ph type="title" hasCustomPrompt="1"/>
          </p:nvPr>
        </p:nvSpPr>
        <p:spPr>
          <a:xfrm>
            <a:off x="1455577" y="361553"/>
            <a:ext cx="12251721" cy="2036565"/>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24" name="Page.png" descr="Page.png"/>
          <p:cNvPicPr>
            <a:picLocks noChangeAspect="1"/>
          </p:cNvPicPr>
          <p:nvPr userDrawn="1"/>
        </p:nvPicPr>
        <p:blipFill>
          <a:blip r:embed="rId2"/>
          <a:stretch>
            <a:fillRect/>
          </a:stretch>
        </p:blipFill>
        <p:spPr>
          <a:xfrm>
            <a:off x="-9313334" y="0"/>
            <a:ext cx="24384001" cy="13716001"/>
          </a:xfrm>
          <a:prstGeom prst="rect">
            <a:avLst/>
          </a:prstGeom>
          <a:ln w="12700">
            <a:miter lim="400000"/>
            <a:headEnd/>
            <a:tailEnd/>
          </a:ln>
        </p:spPr>
      </p:pic>
      <p:sp>
        <p:nvSpPr>
          <p:cNvPr id="125" name="矩形"/>
          <p:cNvSpPr/>
          <p:nvPr userDrawn="1"/>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26" name="1"/>
          <p:cNvSpPr txBox="1">
            <a:spLocks noGrp="1"/>
          </p:cNvSpPr>
          <p:nvPr>
            <p:ph type="body" sz="quarter" idx="14" hasCustomPrompt="1"/>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pic>
        <p:nvPicPr>
          <p:cNvPr id="2" name="图片 1" descr="彩色标志"/>
          <p:cNvPicPr>
            <a:picLocks noChangeAspect="1"/>
          </p:cNvPicPr>
          <p:nvPr userDrawn="1"/>
        </p:nvPicPr>
        <p:blipFill>
          <a:blip r:embed="rId3"/>
          <a:stretch>
            <a:fillRect/>
          </a:stretch>
        </p:blipFill>
        <p:spPr>
          <a:xfrm>
            <a:off x="19805015" y="571500"/>
            <a:ext cx="2800985" cy="134874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矩形"/>
          <p:cNvSpPr/>
          <p:nvPr userDrawn="1"/>
        </p:nvSpPr>
        <p:spPr>
          <a:xfrm>
            <a:off x="-10518" y="13086291"/>
            <a:ext cx="24384001" cy="26922"/>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3" name="幻灯片编号"/>
          <p:cNvSpPr txBox="1">
            <a:spLocks noGrp="1"/>
          </p:cNvSpPr>
          <p:nvPr>
            <p:ph type="sldNum" sz="quarter" idx="2"/>
          </p:nvPr>
        </p:nvSpPr>
        <p:spPr>
          <a:xfrm>
            <a:off x="-10518" y="13172512"/>
            <a:ext cx="24384001" cy="469901"/>
          </a:xfrm>
          <a:prstGeom prst="rect">
            <a:avLst/>
          </a:prstGeom>
          <a:ln w="12700">
            <a:miter lim="400000"/>
          </a:ln>
        </p:spPr>
        <p:txBody>
          <a:bodyPr lIns="50800" tIns="50800" rIns="50800" bIns="50800">
            <a:spAutoFit/>
          </a:bodyPr>
          <a:lstStyle>
            <a:lvl1pPr marR="254000" algn="r">
              <a:defRPr sz="2400">
                <a:solidFill>
                  <a:schemeClr val="accent6">
                    <a:hueOff val="7068528"/>
                    <a:satOff val="-63214"/>
                    <a:lumOff val="21330"/>
                  </a:schemeClr>
                </a:solidFill>
                <a:latin typeface="Helvetica Light"/>
                <a:ea typeface="Helvetica Light"/>
                <a:cs typeface="Helvetica Light"/>
                <a:sym typeface="Helvetica Light"/>
              </a:defRPr>
            </a:lvl1pPr>
          </a:lstStyle>
          <a:p>
            <a:fld id="{86CB4B4D-7CA3-9044-876B-883B54F8677D}" type="slidenum">
              <a:rPr/>
              <a:t>‹#›</a:t>
            </a:fld>
            <a:endParaRPr/>
          </a:p>
        </p:txBody>
      </p:sp>
      <p:sp>
        <p:nvSpPr>
          <p:cNvPr id="4" name="Freeform 5"/>
          <p:cNvSpPr/>
          <p:nvPr userDrawn="1"/>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5" name="正文级别 1…"/>
          <p:cNvSpPr txBox="1">
            <a:spLocks noGrp="1"/>
          </p:cNvSpPr>
          <p:nvPr>
            <p:ph type="body" idx="1"/>
          </p:nvPr>
        </p:nvSpPr>
        <p:spPr>
          <a:xfrm>
            <a:off x="1790700" y="3644900"/>
            <a:ext cx="20815300" cy="883920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pic>
        <p:nvPicPr>
          <p:cNvPr id="6" name="Page.png" descr="Page.png"/>
          <p:cNvPicPr>
            <a:picLocks noChangeAspect="1"/>
          </p:cNvPicPr>
          <p:nvPr userDrawn="1"/>
        </p:nvPicPr>
        <p:blipFill>
          <a:blip r:embed="rId19"/>
          <a:stretch>
            <a:fillRect/>
          </a:stretch>
        </p:blipFill>
        <p:spPr>
          <a:xfrm>
            <a:off x="0" y="0"/>
            <a:ext cx="24384000" cy="13716000"/>
          </a:xfrm>
          <a:prstGeom prst="rect">
            <a:avLst/>
          </a:prstGeom>
          <a:ln w="12700">
            <a:miter lim="400000"/>
            <a:headEnd/>
            <a:tailEnd/>
          </a:ln>
        </p:spPr>
      </p:pic>
      <p:sp>
        <p:nvSpPr>
          <p:cNvPr id="7" name="标题文本"/>
          <p:cNvSpPr txBox="1">
            <a:spLocks noGrp="1"/>
          </p:cNvSpPr>
          <p:nvPr>
            <p:ph type="title"/>
          </p:nvPr>
        </p:nvSpPr>
        <p:spPr>
          <a:xfrm>
            <a:off x="1790700" y="571500"/>
            <a:ext cx="20815300" cy="2984500"/>
          </a:xfrm>
          <a:prstGeom prst="rect">
            <a:avLst/>
          </a:prstGeom>
          <a:ln w="12700">
            <a:miter lim="400000"/>
          </a:ln>
        </p:spPr>
        <p:txBody>
          <a:bodyPr lIns="50800" tIns="50800" rIns="50800" bIns="50800" anchor="ctr">
            <a:normAutofit/>
          </a:bodyPr>
          <a:lstStyle/>
          <a:p>
            <a:r>
              <a:t>标题文本</a:t>
            </a:r>
          </a:p>
        </p:txBody>
      </p:sp>
      <p:pic>
        <p:nvPicPr>
          <p:cNvPr id="8" name="图片 7" descr="彩色标志"/>
          <p:cNvPicPr>
            <a:picLocks noChangeAspect="1"/>
          </p:cNvPicPr>
          <p:nvPr userDrawn="1"/>
        </p:nvPicPr>
        <p:blipFill>
          <a:blip r:embed="rId20"/>
          <a:stretch>
            <a:fillRect/>
          </a:stretch>
        </p:blipFill>
        <p:spPr>
          <a:xfrm>
            <a:off x="19805015" y="571500"/>
            <a:ext cx="2800985" cy="13487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marL="0" marR="0" indent="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1pPr>
      <a:lvl2pPr marL="0" marR="0" indent="2286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2pPr>
      <a:lvl3pPr marL="0" marR="0" indent="4572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3pPr>
      <a:lvl4pPr marL="0" marR="0" indent="6858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4pPr>
      <a:lvl5pPr marL="0" marR="0" indent="9144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5pPr>
      <a:lvl6pPr marL="0" marR="0" indent="11430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6pPr>
      <a:lvl7pPr marL="0" marR="0" indent="13716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7pPr>
      <a:lvl8pPr marL="0" marR="0" indent="16002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8pPr>
      <a:lvl9pPr marL="0" marR="0" indent="1828800" algn="ctr" defTabSz="825500" rtl="0" latinLnBrk="0">
        <a:lnSpc>
          <a:spcPct val="100000"/>
        </a:lnSpc>
        <a:spcBef>
          <a:spcPts val="0"/>
        </a:spcBef>
        <a:spcAft>
          <a:spcPts val="0"/>
        </a:spcAft>
        <a:buClrTx/>
        <a:buSzTx/>
        <a:buFontTx/>
        <a:buNone/>
        <a:defRPr sz="15800" b="1" i="0" u="none" strike="noStrike" cap="none" spc="0" baseline="0">
          <a:ln>
            <a:noFill/>
          </a:ln>
          <a:solidFill>
            <a:srgbClr val="FFFFFF"/>
          </a:solidFill>
          <a:uFillTx/>
          <a:latin typeface="+mn-lt"/>
          <a:ea typeface="+mn-ea"/>
          <a:cs typeface="+mn-cs"/>
          <a:sym typeface="TTTGBMedium"/>
        </a:defRPr>
      </a:lvl9pPr>
    </p:titleStyle>
    <p:bodyStyle>
      <a:lvl1pPr marL="5626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1pPr>
      <a:lvl2pPr marL="11722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2pPr>
      <a:lvl3pPr marL="17818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3pPr>
      <a:lvl4pPr marL="23914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4pPr>
      <a:lvl5pPr marL="30010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5pPr>
      <a:lvl6pPr marL="36106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6pPr>
      <a:lvl7pPr marL="42202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7pPr>
      <a:lvl8pPr marL="48298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8pPr>
      <a:lvl9pPr marL="5439410" marR="0" indent="-562610" algn="l" defTabSz="825500" rtl="0" latinLnBrk="0">
        <a:lnSpc>
          <a:spcPct val="80000"/>
        </a:lnSpc>
        <a:spcBef>
          <a:spcPts val="5000"/>
        </a:spcBef>
        <a:spcAft>
          <a:spcPts val="0"/>
        </a:spcAft>
        <a:buClrTx/>
        <a:buSzPct val="75000"/>
        <a:buFontTx/>
        <a:buChar char="•"/>
        <a:defRPr sz="4800" b="0" i="0" u="none" strike="noStrike" cap="none" spc="0" baseline="0">
          <a:ln>
            <a:noFill/>
          </a:ln>
          <a:solidFill>
            <a:schemeClr val="accent6">
              <a:hueOff val="10811956"/>
              <a:satOff val="-58541"/>
              <a:lumOff val="-9733"/>
            </a:schemeClr>
          </a:solidFill>
          <a:uFillTx/>
          <a:latin typeface="Helvetica"/>
          <a:ea typeface="Helvetica"/>
          <a:cs typeface="Helvetica"/>
          <a:sym typeface="Helvetica"/>
        </a:defRPr>
      </a:lvl9pPr>
    </p:bodyStyle>
    <p:otherStyle>
      <a:lvl1pPr marL="0" marR="254000" indent="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254000" indent="2286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254000" indent="4572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254000" indent="6858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254000" indent="9144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254000" indent="11430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254000" indent="13716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254000" indent="16002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254000" indent="1828800" algn="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mailto:zyqbit@outlook.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共享 连接的力量"/>
          <p:cNvSpPr txBox="1">
            <a:spLocks noGrp="1"/>
          </p:cNvSpPr>
          <p:nvPr>
            <p:ph type="title"/>
          </p:nvPr>
        </p:nvSpPr>
        <p:spPr>
          <a:xfrm>
            <a:off x="1390914" y="4246345"/>
            <a:ext cx="20611572" cy="2416308"/>
          </a:xfrm>
          <a:prstGeom prst="rect">
            <a:avLst/>
          </a:prstGeom>
        </p:spPr>
        <p:txBody>
          <a:bodyPr>
            <a:noAutofit/>
          </a:bodyPr>
          <a:lstStyle/>
          <a:p>
            <a:pPr algn="ctr"/>
            <a:r>
              <a:rPr lang="en-US" altLang="en-US" sz="8800" b="1" dirty="0">
                <a:latin typeface="Calibri" panose="020F0502020204030204" pitchFamily="34" charset="0"/>
                <a:ea typeface="腾讯体 W7" panose="020C08030202040F0204" pitchFamily="34" charset="-122"/>
                <a:cs typeface="Calibri" panose="020F0502020204030204" pitchFamily="34" charset="0"/>
              </a:rPr>
              <a:t>How Tencent WeChat Applies Pulsar's Tiered Storage</a:t>
            </a:r>
            <a:br>
              <a:rPr lang="en-US" altLang="en-US" sz="8800" b="1" dirty="0">
                <a:latin typeface="Calibri" panose="020F0502020204030204" pitchFamily="34" charset="0"/>
                <a:ea typeface="腾讯体 W7" panose="020C08030202040F0204" pitchFamily="34" charset="-122"/>
                <a:cs typeface="Calibri" panose="020F0502020204030204" pitchFamily="34" charset="0"/>
              </a:rPr>
            </a:br>
            <a:r>
              <a:rPr lang="en-US" altLang="en-US" sz="6600" i="1" dirty="0">
                <a:latin typeface="Calibri" panose="020F0502020204030204" pitchFamily="34" charset="0"/>
                <a:ea typeface="腾讯体 W7" panose="020C08030202040F0204" pitchFamily="34" charset="-122"/>
                <a:cs typeface="Calibri" panose="020F0502020204030204" pitchFamily="34" charset="0"/>
              </a:rPr>
              <a:t>Adoption, Optimization Experience and Future</a:t>
            </a:r>
            <a:br>
              <a:rPr lang="en-US" altLang="en-US" sz="8800" b="1" dirty="0">
                <a:latin typeface="Calibri" panose="020F0502020204030204" pitchFamily="34" charset="0"/>
                <a:ea typeface="腾讯体 W7" panose="020C08030202040F0204" pitchFamily="34" charset="-122"/>
                <a:cs typeface="Calibri" panose="020F0502020204030204" pitchFamily="34" charset="0"/>
              </a:rPr>
            </a:br>
            <a:endParaRPr lang="zh-CN" altLang="en-US" sz="8800" b="1" dirty="0">
              <a:latin typeface="Calibri" panose="020F0502020204030204" pitchFamily="34" charset="0"/>
              <a:ea typeface="腾讯体 W7" panose="020C08030202040F0204" pitchFamily="34" charset="-122"/>
              <a:cs typeface="Calibri" panose="020F0502020204030204" pitchFamily="34" charset="0"/>
            </a:endParaRPr>
          </a:p>
        </p:txBody>
      </p:sp>
      <p:sp>
        <p:nvSpPr>
          <p:cNvPr id="217" name="Keynote模版使用Demo…"/>
          <p:cNvSpPr txBox="1">
            <a:spLocks noGrp="1"/>
          </p:cNvSpPr>
          <p:nvPr>
            <p:ph type="body" idx="13"/>
          </p:nvPr>
        </p:nvSpPr>
        <p:spPr>
          <a:xfrm>
            <a:off x="1390914" y="11240392"/>
            <a:ext cx="1394613" cy="456407"/>
          </a:xfrm>
          <a:prstGeom prst="rect">
            <a:avLst/>
          </a:prstGeom>
        </p:spPr>
        <p:txBody>
          <a:bodyPr/>
          <a:lstStyle/>
          <a:p>
            <a:pPr marL="0" indent="0">
              <a:lnSpc>
                <a:spcPct val="110000"/>
              </a:lnSpc>
              <a:spcBef>
                <a:spcPts val="0"/>
              </a:spcBef>
              <a:buSzTx/>
              <a:buNone/>
              <a:defRPr sz="2200">
                <a:solidFill>
                  <a:srgbClr val="FFFFFF">
                    <a:alpha val="70052"/>
                  </a:srgbClr>
                </a:solidFill>
                <a:latin typeface="Helvetica Light"/>
                <a:ea typeface="Helvetica Light"/>
                <a:cs typeface="Helvetica Light"/>
                <a:sym typeface="Helvetica Light"/>
              </a:defRPr>
            </a:pPr>
            <a:r>
              <a:rPr lang="en-US" b="1" i="1" dirty="0">
                <a:latin typeface="Calibri" panose="020F0502020204030204" pitchFamily="34" charset="0"/>
                <a:ea typeface="Microsoft YaHei Light" panose="020B0503020204020204" pitchFamily="34" charset="-122"/>
                <a:cs typeface="Calibri" panose="020F0502020204030204" pitchFamily="34" charset="0"/>
              </a:rPr>
              <a:t>202</a:t>
            </a:r>
            <a:r>
              <a:rPr lang="en-US" altLang="zh-CN" b="1" i="1" dirty="0">
                <a:latin typeface="Calibri" panose="020F0502020204030204" pitchFamily="34" charset="0"/>
                <a:ea typeface="Microsoft YaHei Light" panose="020B0503020204020204" pitchFamily="34" charset="-122"/>
                <a:cs typeface="Calibri" panose="020F0502020204030204" pitchFamily="34" charset="0"/>
              </a:rPr>
              <a:t>3</a:t>
            </a:r>
            <a:r>
              <a:rPr lang="en-US" b="1" i="1" dirty="0">
                <a:latin typeface="Calibri" panose="020F0502020204030204" pitchFamily="34" charset="0"/>
                <a:ea typeface="Microsoft YaHei Light" panose="020B0503020204020204" pitchFamily="34" charset="-122"/>
                <a:cs typeface="Calibri" panose="020F0502020204030204" pitchFamily="34" charset="0"/>
              </a:rPr>
              <a:t>.</a:t>
            </a:r>
            <a:r>
              <a:rPr lang="en-US" altLang="zh-CN" b="1" i="1" dirty="0">
                <a:latin typeface="Calibri" panose="020F0502020204030204" pitchFamily="34" charset="0"/>
                <a:ea typeface="Microsoft YaHei Light" panose="020B0503020204020204" pitchFamily="34" charset="-122"/>
                <a:cs typeface="Calibri" panose="020F0502020204030204" pitchFamily="34" charset="0"/>
              </a:rPr>
              <a:t>10</a:t>
            </a:r>
            <a:r>
              <a:rPr lang="en-US" b="1" i="1" dirty="0">
                <a:latin typeface="Calibri" panose="020F0502020204030204" pitchFamily="34" charset="0"/>
                <a:ea typeface="Microsoft YaHei Light" panose="020B0503020204020204" pitchFamily="34" charset="-122"/>
                <a:cs typeface="Calibri" panose="020F0502020204030204" pitchFamily="34" charset="0"/>
              </a:rPr>
              <a:t>.</a:t>
            </a:r>
            <a:r>
              <a:rPr lang="en-US" altLang="zh-CN" b="1" i="1" dirty="0">
                <a:latin typeface="Calibri" panose="020F0502020204030204" pitchFamily="34" charset="0"/>
                <a:ea typeface="Microsoft YaHei Light" panose="020B0503020204020204" pitchFamily="34" charset="-122"/>
                <a:cs typeface="Calibri" panose="020F0502020204030204" pitchFamily="34" charset="0"/>
              </a:rPr>
              <a:t>14</a:t>
            </a:r>
            <a:endParaRPr lang="en-US" b="1" i="1" dirty="0">
              <a:latin typeface="Calibri" panose="020F0502020204030204" pitchFamily="34" charset="0"/>
              <a:ea typeface="Microsoft YaHei Light" panose="020B0503020204020204" pitchFamily="34" charset="-122"/>
              <a:cs typeface="Calibri" panose="020F0502020204030204" pitchFamily="34" charset="0"/>
            </a:endParaRPr>
          </a:p>
        </p:txBody>
      </p:sp>
      <p:sp>
        <p:nvSpPr>
          <p:cNvPr id="3" name="文本占位符 2"/>
          <p:cNvSpPr>
            <a:spLocks noGrp="1"/>
          </p:cNvSpPr>
          <p:nvPr>
            <p:ph type="body" sz="quarter" idx="1"/>
          </p:nvPr>
        </p:nvSpPr>
        <p:spPr>
          <a:xfrm>
            <a:off x="1636832" y="9584768"/>
            <a:ext cx="20611572" cy="1655624"/>
          </a:xfrm>
        </p:spPr>
        <p:txBody>
          <a:bodyPr>
            <a:normAutofit/>
          </a:bodyPr>
          <a:lstStyle/>
          <a:p>
            <a:pPr algn="ctr"/>
            <a:r>
              <a:rPr lang="en-US" altLang="zh-CN" sz="6000" b="1" dirty="0" err="1">
                <a:latin typeface="Calibri" panose="020F0502020204030204" pitchFamily="34" charset="0"/>
                <a:ea typeface="腾讯体 W7" panose="020C08030202040F0204" pitchFamily="34" charset="-122"/>
                <a:cs typeface="Calibri" panose="020F0502020204030204" pitchFamily="34" charset="0"/>
              </a:rPr>
              <a:t>YingQun</a:t>
            </a:r>
            <a:r>
              <a:rPr lang="zh-CN" altLang="en-US" sz="6000" b="1" dirty="0">
                <a:latin typeface="Calibri" panose="020F0502020204030204" pitchFamily="34" charset="0"/>
                <a:ea typeface="腾讯体 W7" panose="020C08030202040F0204" pitchFamily="34" charset="-122"/>
                <a:cs typeface="Calibri" panose="020F0502020204030204" pitchFamily="34" charset="0"/>
              </a:rPr>
              <a:t> </a:t>
            </a:r>
            <a:r>
              <a:rPr lang="en-US" altLang="zh-CN" sz="6000" b="1" dirty="0">
                <a:latin typeface="Calibri" panose="020F0502020204030204" pitchFamily="34" charset="0"/>
                <a:ea typeface="腾讯体 W7" panose="020C08030202040F0204" pitchFamily="34" charset="-122"/>
                <a:cs typeface="Calibri" panose="020F0502020204030204" pitchFamily="34" charset="0"/>
              </a:rPr>
              <a:t>Zhong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alpha val="0"/>
          </a:srgbClr>
        </a:solidFill>
        <a:effectLst/>
      </p:bgPr>
    </p:bg>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10</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Optimization Experience: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Offload</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Performance improvement</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5" name="组合 4">
            <a:extLst>
              <a:ext uri="{FF2B5EF4-FFF2-40B4-BE49-F238E27FC236}">
                <a16:creationId xmlns:a16="http://schemas.microsoft.com/office/drawing/2014/main" id="{402CC0AB-9644-2E9E-5113-F75ABDB30548}"/>
              </a:ext>
            </a:extLst>
          </p:cNvPr>
          <p:cNvGrpSpPr/>
          <p:nvPr/>
        </p:nvGrpSpPr>
        <p:grpSpPr>
          <a:xfrm>
            <a:off x="765384" y="2900674"/>
            <a:ext cx="23180025" cy="3202720"/>
            <a:chOff x="457200" y="2535016"/>
            <a:chExt cx="23180025" cy="3202720"/>
          </a:xfrm>
        </p:grpSpPr>
        <p:sp>
          <p:nvSpPr>
            <p:cNvPr id="3" name="矩形 2">
              <a:extLst>
                <a:ext uri="{FF2B5EF4-FFF2-40B4-BE49-F238E27FC236}">
                  <a16:creationId xmlns:a16="http://schemas.microsoft.com/office/drawing/2014/main" id="{4CDCAEE6-75D8-BEBD-5367-68CA220BF4D1}"/>
                </a:ext>
              </a:extLst>
            </p:cNvPr>
            <p:cNvSpPr/>
            <p:nvPr/>
          </p:nvSpPr>
          <p:spPr>
            <a:xfrm>
              <a:off x="457200" y="2535016"/>
              <a:ext cx="23180025" cy="3202720"/>
            </a:xfrm>
            <a:prstGeom prst="rect">
              <a:avLst/>
            </a:prstGeom>
            <a:noFill/>
            <a:ln w="19050" cap="flat">
              <a:solidFill>
                <a:schemeClr val="bg2">
                  <a:lumMod val="10000"/>
                </a:schemeClr>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5" name="文本框 24">
              <a:extLst>
                <a:ext uri="{FF2B5EF4-FFF2-40B4-BE49-F238E27FC236}">
                  <a16:creationId xmlns:a16="http://schemas.microsoft.com/office/drawing/2014/main" id="{C1712AAA-F961-EF72-0AAA-E3B2DA425C74}"/>
                </a:ext>
              </a:extLst>
            </p:cNvPr>
            <p:cNvSpPr txBox="1"/>
            <p:nvPr/>
          </p:nvSpPr>
          <p:spPr>
            <a:xfrm>
              <a:off x="746775" y="2989381"/>
              <a:ext cx="6299041"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Problem</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O</a:t>
              </a:r>
              <a:r>
                <a:rPr lang="en" altLang="zh-CN" sz="2400" dirty="0">
                  <a:solidFill>
                    <a:srgbClr val="000000"/>
                  </a:solidFill>
                  <a:effectLst/>
                  <a:latin typeface="Calibri" panose="020F0502020204030204" pitchFamily="34" charset="0"/>
                  <a:cs typeface="Calibri" panose="020F0502020204030204" pitchFamily="34" charset="0"/>
                </a:rPr>
                <a:t>ffload write speed is slower than the incoming traffic of the topic</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which</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may</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cause</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data</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lost.</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8FE9EDA2-A98E-BE5F-CA4A-0213A2EB9E17}"/>
                </a:ext>
              </a:extLst>
            </p:cNvPr>
            <p:cNvSpPr txBox="1"/>
            <p:nvPr/>
          </p:nvSpPr>
          <p:spPr>
            <a:xfrm>
              <a:off x="8774436" y="2930918"/>
              <a:ext cx="5310568"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n"/>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What we do</a:t>
              </a:r>
            </a:p>
            <a:p>
              <a:pPr marR="0" algn="l" defTabSz="825500" rtl="0" fontAlgn="auto" latinLnBrk="0" hangingPunct="0">
                <a:lnSpc>
                  <a:spcPct val="150000"/>
                </a:lnSpc>
                <a:spcBef>
                  <a:spcPts val="0"/>
                </a:spcBef>
                <a:spcAft>
                  <a:spcPts val="0"/>
                </a:spcAft>
                <a:buClrTx/>
                <a:buSzTx/>
              </a:pPr>
              <a:r>
                <a:rPr lang="en-US" altLang="zh-CN" sz="2400" dirty="0">
                  <a:solidFill>
                    <a:srgbClr val="000000"/>
                  </a:solidFill>
                  <a:effectLst/>
                  <a:latin typeface="Calibri" panose="020F0502020204030204" pitchFamily="34" charset="0"/>
                  <a:cs typeface="Calibri" panose="020F0502020204030204" pitchFamily="34" charset="0"/>
                </a:rPr>
                <a:t>1</a:t>
              </a:r>
              <a:r>
                <a:rPr lang="en" altLang="zh-CN" sz="2400" dirty="0">
                  <a:solidFill>
                    <a:srgbClr val="000000"/>
                  </a:solidFill>
                  <a:effectLst/>
                  <a:latin typeface="Calibri" panose="020F0502020204030204" pitchFamily="34" charset="0"/>
                  <a:cs typeface="Calibri" panose="020F0502020204030204" pitchFamily="34" charset="0"/>
                </a:rPr>
                <a:t>. Set Compression Type with NONE</a:t>
              </a:r>
              <a:r>
                <a:rPr lang="en-US" altLang="zh-CN" sz="2400" dirty="0">
                  <a:solidFill>
                    <a:srgbClr val="000000"/>
                  </a:solidFill>
                  <a:effectLst/>
                  <a:latin typeface="Calibri" panose="020F0502020204030204" pitchFamily="34" charset="0"/>
                  <a:cs typeface="Calibri" panose="020F0502020204030204" pitchFamily="34" charset="0"/>
                </a:rPr>
                <a:t>.</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(for</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filesystem)</a:t>
              </a:r>
              <a:endParaRPr lang="en" altLang="zh-CN" sz="2400" dirty="0">
                <a:solidFill>
                  <a:srgbClr val="000000"/>
                </a:solidFill>
                <a:effectLst/>
                <a:latin typeface="Calibri" panose="020F0502020204030204" pitchFamily="34" charset="0"/>
                <a:cs typeface="Calibri" panose="020F0502020204030204" pitchFamily="34" charset="0"/>
              </a:endParaRPr>
            </a:p>
            <a:p>
              <a:pPr marL="0" marR="0" indent="0" algn="l" defTabSz="825500" rtl="0" fontAlgn="auto" latinLnBrk="0" hangingPunct="0">
                <a:lnSpc>
                  <a:spcPct val="150000"/>
                </a:lnSpc>
                <a:spcBef>
                  <a:spcPts val="0"/>
                </a:spcBef>
                <a:spcAft>
                  <a:spcPts val="0"/>
                </a:spcAft>
                <a:buClrTx/>
                <a:buSzTx/>
                <a:buFontTx/>
                <a:buNone/>
              </a:pPr>
              <a:r>
                <a:rPr lang="en" altLang="zh-CN" sz="2400" dirty="0">
                  <a:solidFill>
                    <a:srgbClr val="000000"/>
                  </a:solidFill>
                  <a:effectLst/>
                  <a:latin typeface="Calibri" panose="020F0502020204030204" pitchFamily="34" charset="0"/>
                  <a:cs typeface="Calibri" panose="020F0502020204030204" pitchFamily="34" charset="0"/>
                </a:rPr>
                <a:t>2. Parallelization of ledger offload</a:t>
              </a:r>
              <a:r>
                <a:rPr lang="en-US" altLang="zh-CN" sz="2400" dirty="0">
                  <a:solidFill>
                    <a:srgbClr val="000000"/>
                  </a:solidFill>
                  <a:effectLst/>
                  <a:latin typeface="Calibri" panose="020F0502020204030204" pitchFamily="34" charset="0"/>
                  <a:cs typeface="Calibri" panose="020F0502020204030204" pitchFamily="34" charset="0"/>
                </a:rPr>
                <a:t>.</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8E94B2E5-3F94-E4E7-1171-A4DE3DB7F19A}"/>
                </a:ext>
              </a:extLst>
            </p:cNvPr>
            <p:cNvSpPr txBox="1"/>
            <p:nvPr/>
          </p:nvSpPr>
          <p:spPr>
            <a:xfrm>
              <a:off x="15813624" y="2653918"/>
              <a:ext cx="7466100" cy="2964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ü"/>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optimization</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effectLst/>
                  <a:latin typeface="Calibri" panose="020F0502020204030204" pitchFamily="34" charset="0"/>
                  <a:cs typeface="Calibri" panose="020F0502020204030204" pitchFamily="34" charset="0"/>
                </a:rPr>
                <a:t>1.  </a:t>
              </a:r>
              <a:r>
                <a:rPr lang="en-US" altLang="zh-CN" sz="2400" dirty="0">
                  <a:solidFill>
                    <a:srgbClr val="000000"/>
                  </a:solidFill>
                  <a:effectLst/>
                  <a:latin typeface="Calibri" panose="020F0502020204030204" pitchFamily="34" charset="0"/>
                  <a:cs typeface="Calibri" panose="020F0502020204030204" pitchFamily="34" charset="0"/>
                </a:rPr>
                <a:t>W</a:t>
              </a:r>
              <a:r>
                <a:rPr lang="en" altLang="zh-CN" sz="2400" dirty="0">
                  <a:solidFill>
                    <a:srgbClr val="000000"/>
                  </a:solidFill>
                  <a:effectLst/>
                  <a:latin typeface="Calibri" panose="020F0502020204030204" pitchFamily="34" charset="0"/>
                  <a:cs typeface="Calibri" panose="020F0502020204030204" pitchFamily="34" charset="0"/>
                </a:rPr>
                <a:t>rite performance of a single partition has increased </a:t>
              </a:r>
              <a:r>
                <a:rPr lang="en-US" altLang="zh-CN" sz="2400" b="1" dirty="0">
                  <a:solidFill>
                    <a:srgbClr val="FF0000"/>
                  </a:solidFill>
                  <a:effectLst/>
                  <a:latin typeface="Calibri" panose="020F0502020204030204" pitchFamily="34" charset="0"/>
                  <a:cs typeface="Calibri" panose="020F0502020204030204" pitchFamily="34" charset="0"/>
                </a:rPr>
                <a:t>5x+</a:t>
              </a:r>
              <a:r>
                <a:rPr lang="en" altLang="zh-CN" sz="2400" dirty="0">
                  <a:solidFill>
                    <a:srgbClr val="000000"/>
                  </a:solidFill>
                  <a:effectLst/>
                  <a:latin typeface="Calibri" panose="020F0502020204030204" pitchFamily="34" charset="0"/>
                  <a:cs typeface="Calibri" panose="020F0502020204030204" pitchFamily="34" charset="0"/>
                </a:rPr>
                <a:t>.</a:t>
              </a:r>
            </a:p>
            <a:p>
              <a:pPr marL="0" marR="0" indent="0" algn="l" defTabSz="825500" rtl="0" fontAlgn="auto" latinLnBrk="0" hangingPunct="0">
                <a:lnSpc>
                  <a:spcPct val="150000"/>
                </a:lnSpc>
                <a:spcBef>
                  <a:spcPts val="0"/>
                </a:spcBef>
                <a:spcAft>
                  <a:spcPts val="0"/>
                </a:spcAft>
                <a:buClrTx/>
                <a:buSzTx/>
                <a:buFontTx/>
                <a:buNone/>
              </a:pPr>
              <a:r>
                <a:rPr lang="en" altLang="zh-CN" sz="2400" dirty="0">
                  <a:solidFill>
                    <a:srgbClr val="000000"/>
                  </a:solidFill>
                  <a:effectLst/>
                  <a:latin typeface="Calibri" panose="020F0502020204030204" pitchFamily="34" charset="0"/>
                  <a:cs typeface="Calibri" panose="020F0502020204030204" pitchFamily="34" charset="0"/>
                </a:rPr>
                <a:t>2. </a:t>
              </a:r>
              <a:r>
                <a:rPr lang="en-US" altLang="zh-CN" sz="2400" dirty="0">
                  <a:solidFill>
                    <a:srgbClr val="000000"/>
                  </a:solidFill>
                  <a:effectLst/>
                  <a:latin typeface="Calibri" panose="020F0502020204030204" pitchFamily="34" charset="0"/>
                  <a:cs typeface="Calibri" panose="020F0502020204030204" pitchFamily="34" charset="0"/>
                </a:rPr>
                <a:t>In the cluster stress test, the offload write traffic reached </a:t>
              </a:r>
              <a:r>
                <a:rPr lang="en-US" altLang="zh-CN" sz="2400" b="1" dirty="0" err="1">
                  <a:solidFill>
                    <a:srgbClr val="FF0000"/>
                  </a:solidFill>
                  <a:effectLst/>
                  <a:latin typeface="Calibri" panose="020F0502020204030204" pitchFamily="34" charset="0"/>
                  <a:cs typeface="Calibri" panose="020F0502020204030204" pitchFamily="34" charset="0"/>
                </a:rPr>
                <a:t>xxG</a:t>
              </a:r>
              <a:r>
                <a:rPr lang="en-US" altLang="zh-CN" sz="2400" b="1" dirty="0">
                  <a:solidFill>
                    <a:srgbClr val="FF0000"/>
                  </a:solidFill>
                  <a:effectLst/>
                  <a:latin typeface="Calibri" panose="020F0502020204030204" pitchFamily="34" charset="0"/>
                  <a:cs typeface="Calibri" panose="020F0502020204030204" pitchFamily="34" charset="0"/>
                </a:rPr>
                <a:t>/s</a:t>
              </a:r>
              <a:r>
                <a:rPr lang="en-US" altLang="zh-CN" sz="2400" dirty="0">
                  <a:solidFill>
                    <a:srgbClr val="000000"/>
                  </a:solidFill>
                  <a:effectLst/>
                  <a:latin typeface="Calibri" panose="020F0502020204030204" pitchFamily="34" charset="0"/>
                  <a:cs typeface="Calibri" panose="020F0502020204030204" pitchFamily="34" charset="0"/>
                </a:rPr>
                <a:t>.</a:t>
              </a:r>
            </a:p>
          </p:txBody>
        </p:sp>
        <p:sp>
          <p:nvSpPr>
            <p:cNvPr id="6" name="右箭头 5">
              <a:extLst>
                <a:ext uri="{FF2B5EF4-FFF2-40B4-BE49-F238E27FC236}">
                  <a16:creationId xmlns:a16="http://schemas.microsoft.com/office/drawing/2014/main" id="{108F30CE-01B2-BA96-EB9C-1BDA056CC6B3}"/>
                </a:ext>
              </a:extLst>
            </p:cNvPr>
            <p:cNvSpPr/>
            <p:nvPr/>
          </p:nvSpPr>
          <p:spPr>
            <a:xfrm>
              <a:off x="7506089" y="3917840"/>
              <a:ext cx="808074" cy="446568"/>
            </a:xfrm>
            <a:prstGeom prst="rightArrow">
              <a:avLst/>
            </a:prstGeom>
            <a:solidFill>
              <a:schemeClr val="accent2">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 name="右箭头 27">
              <a:extLst>
                <a:ext uri="{FF2B5EF4-FFF2-40B4-BE49-F238E27FC236}">
                  <a16:creationId xmlns:a16="http://schemas.microsoft.com/office/drawing/2014/main" id="{75A18D28-E725-409B-3B7A-9215D3ED5549}"/>
                </a:ext>
              </a:extLst>
            </p:cNvPr>
            <p:cNvSpPr/>
            <p:nvPr/>
          </p:nvSpPr>
          <p:spPr>
            <a:xfrm>
              <a:off x="14545277" y="3917840"/>
              <a:ext cx="808074" cy="446568"/>
            </a:xfrm>
            <a:prstGeom prst="rightArrow">
              <a:avLst/>
            </a:prstGeom>
            <a:solidFill>
              <a:schemeClr val="accent2">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a:extLst>
              <a:ext uri="{FF2B5EF4-FFF2-40B4-BE49-F238E27FC236}">
                <a16:creationId xmlns:a16="http://schemas.microsoft.com/office/drawing/2014/main" id="{E590F76E-1583-4F06-02D1-734A84D8D146}"/>
              </a:ext>
            </a:extLst>
          </p:cNvPr>
          <p:cNvPicPr>
            <a:picLocks noChangeAspect="1"/>
          </p:cNvPicPr>
          <p:nvPr/>
        </p:nvPicPr>
        <p:blipFill>
          <a:blip r:embed="rId4"/>
          <a:stretch>
            <a:fillRect/>
          </a:stretch>
        </p:blipFill>
        <p:spPr>
          <a:xfrm>
            <a:off x="6660308" y="6594782"/>
            <a:ext cx="9461500" cy="6286500"/>
          </a:xfrm>
          <a:prstGeom prst="rect">
            <a:avLst/>
          </a:prstGeom>
        </p:spPr>
      </p:pic>
    </p:spTree>
    <p:extLst>
      <p:ext uri="{BB962C8B-B14F-4D97-AF65-F5344CB8AC3E}">
        <p14:creationId xmlns:p14="http://schemas.microsoft.com/office/powerpoint/2010/main" val="118805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alpha val="0"/>
          </a:srgbClr>
        </a:solidFill>
        <a:effectLst/>
      </p:bgPr>
    </p:bg>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11</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Optimization Experience: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err="1">
                <a:latin typeface="Calibri" panose="020F0502020204030204" pitchFamily="34" charset="0"/>
                <a:ea typeface="腾讯体 W7" panose="020C08030202040F0204" pitchFamily="34" charset="-122"/>
                <a:cs typeface="Calibri" panose="020F0502020204030204" pitchFamily="34" charset="0"/>
              </a:rPr>
              <a:t>ReadOffload</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Performance improvement</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5" name="组合 4">
            <a:extLst>
              <a:ext uri="{FF2B5EF4-FFF2-40B4-BE49-F238E27FC236}">
                <a16:creationId xmlns:a16="http://schemas.microsoft.com/office/drawing/2014/main" id="{402CC0AB-9644-2E9E-5113-F75ABDB30548}"/>
              </a:ext>
            </a:extLst>
          </p:cNvPr>
          <p:cNvGrpSpPr/>
          <p:nvPr/>
        </p:nvGrpSpPr>
        <p:grpSpPr>
          <a:xfrm>
            <a:off x="765384" y="2900674"/>
            <a:ext cx="23180025" cy="3202720"/>
            <a:chOff x="457200" y="2535016"/>
            <a:chExt cx="23180025" cy="3202720"/>
          </a:xfrm>
        </p:grpSpPr>
        <p:sp>
          <p:nvSpPr>
            <p:cNvPr id="3" name="矩形 2">
              <a:extLst>
                <a:ext uri="{FF2B5EF4-FFF2-40B4-BE49-F238E27FC236}">
                  <a16:creationId xmlns:a16="http://schemas.microsoft.com/office/drawing/2014/main" id="{4CDCAEE6-75D8-BEBD-5367-68CA220BF4D1}"/>
                </a:ext>
              </a:extLst>
            </p:cNvPr>
            <p:cNvSpPr/>
            <p:nvPr/>
          </p:nvSpPr>
          <p:spPr>
            <a:xfrm>
              <a:off x="457200" y="2535016"/>
              <a:ext cx="23180025" cy="3202720"/>
            </a:xfrm>
            <a:prstGeom prst="rect">
              <a:avLst/>
            </a:prstGeom>
            <a:noFill/>
            <a:ln w="19050" cap="flat">
              <a:solidFill>
                <a:schemeClr val="bg2">
                  <a:lumMod val="10000"/>
                </a:schemeClr>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5" name="文本框 24">
              <a:extLst>
                <a:ext uri="{FF2B5EF4-FFF2-40B4-BE49-F238E27FC236}">
                  <a16:creationId xmlns:a16="http://schemas.microsoft.com/office/drawing/2014/main" id="{C1712AAA-F961-EF72-0AAA-E3B2DA425C74}"/>
                </a:ext>
              </a:extLst>
            </p:cNvPr>
            <p:cNvSpPr txBox="1"/>
            <p:nvPr/>
          </p:nvSpPr>
          <p:spPr>
            <a:xfrm>
              <a:off x="746775" y="2989381"/>
              <a:ext cx="6299041"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Problem</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Slow reading speed leads to lagging consumption data, and even loss of data reading.</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8FE9EDA2-A98E-BE5F-CA4A-0213A2EB9E17}"/>
                </a:ext>
              </a:extLst>
            </p:cNvPr>
            <p:cNvSpPr txBox="1"/>
            <p:nvPr/>
          </p:nvSpPr>
          <p:spPr>
            <a:xfrm>
              <a:off x="9822522" y="3186021"/>
              <a:ext cx="3571899"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n"/>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What we do</a:t>
              </a:r>
            </a:p>
            <a:p>
              <a:pPr marL="457200" marR="0" indent="-457200" algn="l" defTabSz="825500" rtl="0" fontAlgn="auto" latinLnBrk="0" hangingPunct="0">
                <a:lnSpc>
                  <a:spcPct val="150000"/>
                </a:lnSpc>
                <a:spcBef>
                  <a:spcPts val="0"/>
                </a:spcBef>
                <a:spcAft>
                  <a:spcPts val="0"/>
                </a:spcAft>
                <a:buClrTx/>
                <a:buSzTx/>
                <a:buAutoNum type="arabicPeriod"/>
              </a:pPr>
              <a:r>
                <a:rPr lang="en" altLang="zh-CN" sz="2400" dirty="0">
                  <a:solidFill>
                    <a:srgbClr val="000000"/>
                  </a:solidFill>
                  <a:effectLst/>
                  <a:latin typeface="Calibri" panose="020F0502020204030204" pitchFamily="34" charset="0"/>
                  <a:cs typeface="Calibri" panose="020F0502020204030204" pitchFamily="34" charset="0"/>
                </a:rPr>
                <a:t>Add read LRU cache</a:t>
              </a:r>
              <a:r>
                <a:rPr lang="en-US" altLang="zh-CN" sz="2400" dirty="0">
                  <a:solidFill>
                    <a:srgbClr val="000000"/>
                  </a:solidFill>
                  <a:effectLst/>
                  <a:latin typeface="Calibri" panose="020F0502020204030204" pitchFamily="34" charset="0"/>
                  <a:cs typeface="Calibri" panose="020F0502020204030204" pitchFamily="34" charset="0"/>
                </a:rPr>
                <a:t>.</a:t>
              </a:r>
            </a:p>
            <a:p>
              <a:pPr marL="457200" marR="0" indent="-457200" algn="l" defTabSz="825500" rtl="0" fontAlgn="auto" latinLnBrk="0" hangingPunct="0">
                <a:lnSpc>
                  <a:spcPct val="150000"/>
                </a:lnSpc>
                <a:spcBef>
                  <a:spcPts val="0"/>
                </a:spcBef>
                <a:spcAft>
                  <a:spcPts val="0"/>
                </a:spcAft>
                <a:buClrTx/>
                <a:buSzTx/>
                <a:buAutoNum type="arabicPeriod"/>
              </a:pPr>
              <a:r>
                <a:rPr lang="en" altLang="zh-CN" sz="2400" dirty="0">
                  <a:solidFill>
                    <a:srgbClr val="000000"/>
                  </a:solidFill>
                  <a:effectLst/>
                  <a:latin typeface="Calibri" panose="020F0502020204030204" pitchFamily="34" charset="0"/>
                  <a:cs typeface="Calibri" panose="020F0502020204030204" pitchFamily="34" charset="0"/>
                </a:rPr>
                <a:t>Preloading</a:t>
              </a:r>
              <a:r>
                <a:rPr lang="en-US" altLang="zh-CN" sz="2400" dirty="0">
                  <a:solidFill>
                    <a:srgbClr val="000000"/>
                  </a:solidFill>
                  <a:effectLst/>
                  <a:latin typeface="Calibri" panose="020F0502020204030204" pitchFamily="34" charset="0"/>
                  <a:cs typeface="Calibri" panose="020F0502020204030204" pitchFamily="34" charset="0"/>
                </a:rPr>
                <a:t>.</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8E94B2E5-3F94-E4E7-1171-A4DE3DB7F19A}"/>
                </a:ext>
              </a:extLst>
            </p:cNvPr>
            <p:cNvSpPr txBox="1"/>
            <p:nvPr/>
          </p:nvSpPr>
          <p:spPr>
            <a:xfrm>
              <a:off x="16171125" y="2632023"/>
              <a:ext cx="7466100" cy="2964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ü"/>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optimization</a:t>
              </a:r>
            </a:p>
            <a:p>
              <a:pPr marL="457200" marR="0" indent="-457200" algn="l" defTabSz="825500" rtl="0" fontAlgn="auto" latinLnBrk="0" hangingPunct="0">
                <a:lnSpc>
                  <a:spcPct val="150000"/>
                </a:lnSpc>
                <a:spcBef>
                  <a:spcPts val="0"/>
                </a:spcBef>
                <a:spcAft>
                  <a:spcPts val="0"/>
                </a:spcAft>
                <a:buClrTx/>
                <a:buSzTx/>
                <a:buAutoNum type="arabicPeriod"/>
              </a:pPr>
              <a:r>
                <a:rPr lang="en" altLang="zh-CN" sz="2400" dirty="0">
                  <a:solidFill>
                    <a:srgbClr val="000000"/>
                  </a:solidFill>
                  <a:effectLst/>
                  <a:latin typeface="Calibri" panose="020F0502020204030204" pitchFamily="34" charset="0"/>
                  <a:cs typeface="Calibri" panose="020F0502020204030204" pitchFamily="34" charset="0"/>
                </a:rPr>
                <a:t>The read performance of a single partition has been increased to about </a:t>
              </a:r>
              <a:r>
                <a:rPr lang="en" altLang="zh-CN" sz="2400" b="1" dirty="0">
                  <a:solidFill>
                    <a:srgbClr val="FF0000"/>
                  </a:solidFill>
                  <a:effectLst/>
                  <a:latin typeface="Calibri" panose="020F0502020204030204" pitchFamily="34" charset="0"/>
                  <a:cs typeface="Calibri" panose="020F0502020204030204" pitchFamily="34" charset="0"/>
                </a:rPr>
                <a:t>75% of the bookie</a:t>
              </a:r>
              <a:r>
                <a:rPr lang="en" altLang="zh-CN" sz="2400" dirty="0">
                  <a:solidFill>
                    <a:srgbClr val="000000"/>
                  </a:solidFill>
                  <a:effectLst/>
                  <a:latin typeface="Calibri" panose="020F0502020204030204" pitchFamily="34" charset="0"/>
                  <a:cs typeface="Calibri" panose="020F0502020204030204" pitchFamily="34" charset="0"/>
                </a:rPr>
                <a:t>'s read performance, from 10MB/s.</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effectLst/>
                  <a:latin typeface="Calibri" panose="020F0502020204030204" pitchFamily="34" charset="0"/>
                  <a:cs typeface="Calibri" panose="020F0502020204030204" pitchFamily="34" charset="0"/>
                </a:rPr>
                <a:t>Minimize the number of</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i="1" dirty="0">
                  <a:solidFill>
                    <a:srgbClr val="000000"/>
                  </a:solidFill>
                  <a:effectLst/>
                  <a:latin typeface="Calibri" panose="020F0502020204030204" pitchFamily="34" charset="0"/>
                  <a:cs typeface="Calibri" panose="020F0502020204030204" pitchFamily="34" charset="0"/>
                </a:rPr>
                <a:t>seek</a:t>
              </a:r>
              <a:r>
                <a:rPr lang="en-US" altLang="zh-CN" sz="2400" dirty="0">
                  <a:solidFill>
                    <a:srgbClr val="000000"/>
                  </a:solidFill>
                  <a:effectLst/>
                  <a:latin typeface="Calibri" panose="020F0502020204030204" pitchFamily="34" charset="0"/>
                  <a:cs typeface="Calibri" panose="020F0502020204030204" pitchFamily="34" charset="0"/>
                </a:rPr>
                <a:t> calls.</a:t>
              </a:r>
            </a:p>
          </p:txBody>
        </p:sp>
        <p:sp>
          <p:nvSpPr>
            <p:cNvPr id="6" name="右箭头 5">
              <a:extLst>
                <a:ext uri="{FF2B5EF4-FFF2-40B4-BE49-F238E27FC236}">
                  <a16:creationId xmlns:a16="http://schemas.microsoft.com/office/drawing/2014/main" id="{108F30CE-01B2-BA96-EB9C-1BDA056CC6B3}"/>
                </a:ext>
              </a:extLst>
            </p:cNvPr>
            <p:cNvSpPr/>
            <p:nvPr/>
          </p:nvSpPr>
          <p:spPr>
            <a:xfrm>
              <a:off x="8030132" y="3937870"/>
              <a:ext cx="808074" cy="446568"/>
            </a:xfrm>
            <a:prstGeom prst="rightArrow">
              <a:avLst/>
            </a:prstGeom>
            <a:solidFill>
              <a:schemeClr val="accent2">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 name="右箭头 27">
              <a:extLst>
                <a:ext uri="{FF2B5EF4-FFF2-40B4-BE49-F238E27FC236}">
                  <a16:creationId xmlns:a16="http://schemas.microsoft.com/office/drawing/2014/main" id="{75A18D28-E725-409B-3B7A-9215D3ED5549}"/>
                </a:ext>
              </a:extLst>
            </p:cNvPr>
            <p:cNvSpPr/>
            <p:nvPr/>
          </p:nvSpPr>
          <p:spPr>
            <a:xfrm>
              <a:off x="13937457" y="3937870"/>
              <a:ext cx="808074" cy="446568"/>
            </a:xfrm>
            <a:prstGeom prst="rightArrow">
              <a:avLst/>
            </a:prstGeom>
            <a:solidFill>
              <a:schemeClr val="accent2">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058" name="Picture 10">
            <a:extLst>
              <a:ext uri="{FF2B5EF4-FFF2-40B4-BE49-F238E27FC236}">
                <a16:creationId xmlns:a16="http://schemas.microsoft.com/office/drawing/2014/main" id="{DFE66C1D-F82A-9BFC-FE3E-565AABFEF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8316" y="6043049"/>
            <a:ext cx="8716307" cy="718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3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12</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Optimization Experience: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metrics</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pic>
        <p:nvPicPr>
          <p:cNvPr id="2" name="图片 1">
            <a:extLst>
              <a:ext uri="{FF2B5EF4-FFF2-40B4-BE49-F238E27FC236}">
                <a16:creationId xmlns:a16="http://schemas.microsoft.com/office/drawing/2014/main" id="{DC4AE077-65AA-5671-3004-5B0DAAFA1F98}"/>
              </a:ext>
            </a:extLst>
          </p:cNvPr>
          <p:cNvPicPr>
            <a:picLocks noChangeAspect="1"/>
          </p:cNvPicPr>
          <p:nvPr/>
        </p:nvPicPr>
        <p:blipFill>
          <a:blip r:embed="rId4"/>
          <a:stretch>
            <a:fillRect/>
          </a:stretch>
        </p:blipFill>
        <p:spPr>
          <a:xfrm>
            <a:off x="8335924" y="4389005"/>
            <a:ext cx="14159435" cy="6553840"/>
          </a:xfrm>
          <a:prstGeom prst="rect">
            <a:avLst/>
          </a:prstGeom>
        </p:spPr>
      </p:pic>
      <p:sp>
        <p:nvSpPr>
          <p:cNvPr id="12" name="文本框 11">
            <a:extLst>
              <a:ext uri="{FF2B5EF4-FFF2-40B4-BE49-F238E27FC236}">
                <a16:creationId xmlns:a16="http://schemas.microsoft.com/office/drawing/2014/main" id="{FE6F049E-D6CF-0279-7348-E668112205CB}"/>
              </a:ext>
            </a:extLst>
          </p:cNvPr>
          <p:cNvSpPr txBox="1"/>
          <p:nvPr/>
        </p:nvSpPr>
        <p:spPr>
          <a:xfrm>
            <a:off x="746777" y="2993883"/>
            <a:ext cx="6079325"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Offload latency metrics</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O</a:t>
            </a:r>
            <a:r>
              <a:rPr lang="en" altLang="zh-CN" sz="2400" dirty="0">
                <a:solidFill>
                  <a:srgbClr val="000000"/>
                </a:solidFill>
                <a:effectLst/>
                <a:latin typeface="Calibri" panose="020F0502020204030204" pitchFamily="34" charset="0"/>
                <a:cs typeface="Calibri" panose="020F0502020204030204" pitchFamily="34" charset="0"/>
              </a:rPr>
              <a:t>ffload write speed is slower than the incoming traffic of the topic</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which</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may</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cause</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data</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lost.</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1B478FC1-DEA1-6ED7-84D1-1236FDE405DC}"/>
              </a:ext>
            </a:extLst>
          </p:cNvPr>
          <p:cNvSpPr txBox="1"/>
          <p:nvPr/>
        </p:nvSpPr>
        <p:spPr>
          <a:xfrm>
            <a:off x="765384" y="5739451"/>
            <a:ext cx="6079325"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err="1">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ReadOffload</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cache</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metrics</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Pay attention to the time spent on seeking and the cache hit situation.</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B3C52109-FBAD-C45C-F0B4-297BB239A598}"/>
              </a:ext>
            </a:extLst>
          </p:cNvPr>
          <p:cNvSpPr txBox="1"/>
          <p:nvPr/>
        </p:nvSpPr>
        <p:spPr>
          <a:xfrm>
            <a:off x="807620" y="8353257"/>
            <a:ext cx="6079325"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Write/read</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latency</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Pay attention to the latency of reading bk and writing tiered-storage.</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82E647DE-1D9B-C837-22A2-8832B676C932}"/>
              </a:ext>
            </a:extLst>
          </p:cNvPr>
          <p:cNvSpPr txBox="1"/>
          <p:nvPr/>
        </p:nvSpPr>
        <p:spPr>
          <a:xfrm>
            <a:off x="807620" y="10722355"/>
            <a:ext cx="6079325"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Failed</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Ops</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endPar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a:p>
            <a:pPr marR="0" algn="l" defTabSz="825500" rtl="0" fontAlgn="auto" latinLnBrk="0" hangingPunct="0">
              <a:lnSpc>
                <a:spcPct val="150000"/>
              </a:lnSpc>
              <a:spcBef>
                <a:spcPts val="0"/>
              </a:spcBef>
              <a:spcAft>
                <a:spcPts val="0"/>
              </a:spcAft>
              <a:buClrTx/>
              <a:buSzTx/>
            </a:pPr>
            <a:r>
              <a:rPr lang="en" altLang="zh-CN" sz="2400" dirty="0">
                <a:solidFill>
                  <a:srgbClr val="000000"/>
                </a:solidFill>
                <a:latin typeface="Calibri" panose="020F0502020204030204" pitchFamily="34" charset="0"/>
                <a:cs typeface="Calibri" panose="020F0502020204030204" pitchFamily="34" charset="0"/>
              </a:rPr>
              <a:t>Timely detection of read, write, and delete anomalies.</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600B046C-B267-489C-54D0-85BCE9EB266C}"/>
              </a:ext>
            </a:extLst>
          </p:cNvPr>
          <p:cNvSpPr txBox="1"/>
          <p:nvPr/>
        </p:nvSpPr>
        <p:spPr>
          <a:xfrm>
            <a:off x="8335924" y="3547880"/>
            <a:ext cx="6079325" cy="7489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Main</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indicators</a:t>
            </a:r>
            <a:endPar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p:txBody>
      </p:sp>
    </p:spTree>
    <p:extLst>
      <p:ext uri="{BB962C8B-B14F-4D97-AF65-F5344CB8AC3E}">
        <p14:creationId xmlns:p14="http://schemas.microsoft.com/office/powerpoint/2010/main" val="104696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13</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Optimization Experience: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Stability improvement</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8" name="文本框 7">
            <a:extLst>
              <a:ext uri="{FF2B5EF4-FFF2-40B4-BE49-F238E27FC236}">
                <a16:creationId xmlns:a16="http://schemas.microsoft.com/office/drawing/2014/main" id="{9C2A82F7-0EE5-4A1E-EE77-840C78A064B8}"/>
              </a:ext>
            </a:extLst>
          </p:cNvPr>
          <p:cNvSpPr txBox="1"/>
          <p:nvPr/>
        </p:nvSpPr>
        <p:spPr>
          <a:xfrm>
            <a:off x="2753517" y="5834323"/>
            <a:ext cx="6299041"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Graceful</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update</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offload</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policy</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effectLst/>
                <a:latin typeface="Calibri" panose="020F0502020204030204" pitchFamily="34" charset="0"/>
                <a:cs typeface="Calibri" panose="020F0502020204030204" pitchFamily="34" charset="0"/>
              </a:rPr>
              <a:t>Reduce interruptions caused by unnecessary recreation of </a:t>
            </a:r>
            <a:r>
              <a:rPr lang="en" altLang="zh-CN" sz="2400" dirty="0" err="1">
                <a:solidFill>
                  <a:srgbClr val="000000"/>
                </a:solidFill>
                <a:effectLst/>
                <a:latin typeface="Calibri" panose="020F0502020204030204" pitchFamily="34" charset="0"/>
                <a:cs typeface="Calibri" panose="020F0502020204030204" pitchFamily="34" charset="0"/>
              </a:rPr>
              <a:t>offloader</a:t>
            </a:r>
            <a:r>
              <a:rPr lang="en" altLang="zh-CN" sz="2400" dirty="0">
                <a:solidFill>
                  <a:srgbClr val="000000"/>
                </a:solidFill>
                <a:effectLst/>
                <a:latin typeface="Calibri" panose="020F0502020204030204" pitchFamily="34" charset="0"/>
                <a:cs typeface="Calibri" panose="020F0502020204030204" pitchFamily="34" charset="0"/>
              </a:rPr>
              <a:t> instances when adjusting the offload policy.</a:t>
            </a:r>
          </a:p>
        </p:txBody>
      </p:sp>
      <p:sp>
        <p:nvSpPr>
          <p:cNvPr id="9" name="文本框 8">
            <a:extLst>
              <a:ext uri="{FF2B5EF4-FFF2-40B4-BE49-F238E27FC236}">
                <a16:creationId xmlns:a16="http://schemas.microsoft.com/office/drawing/2014/main" id="{1E7B3175-F8D4-3898-E6CA-BA131F2B1926}"/>
              </a:ext>
            </a:extLst>
          </p:cNvPr>
          <p:cNvSpPr txBox="1"/>
          <p:nvPr/>
        </p:nvSpPr>
        <p:spPr>
          <a:xfrm>
            <a:off x="2753516" y="3257383"/>
            <a:ext cx="6645665"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Independent thread to prevent timeout</a:t>
            </a:r>
            <a:endPar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a:p>
            <a:pPr marR="0" algn="l" defTabSz="825500" rtl="0" fontAlgn="auto" latinLnBrk="0" hangingPunct="0">
              <a:lnSpc>
                <a:spcPct val="150000"/>
              </a:lnSpc>
              <a:spcBef>
                <a:spcPts val="0"/>
              </a:spcBef>
              <a:spcAft>
                <a:spcPts val="0"/>
              </a:spcAft>
              <a:buClrTx/>
              <a:buSzTx/>
            </a:pPr>
            <a:r>
              <a:rPr lang="en" altLang="zh-CN" sz="2400" dirty="0">
                <a:solidFill>
                  <a:srgbClr val="000000"/>
                </a:solidFill>
                <a:effectLst/>
                <a:latin typeface="Calibri" panose="020F0502020204030204" pitchFamily="34" charset="0"/>
                <a:cs typeface="Calibri" panose="020F0502020204030204" pitchFamily="34" charset="0"/>
              </a:rPr>
              <a:t>Add offload scheduler in </a:t>
            </a:r>
            <a:r>
              <a:rPr lang="en" altLang="zh-CN" sz="2400" dirty="0" err="1">
                <a:solidFill>
                  <a:srgbClr val="000000"/>
                </a:solidFill>
                <a:effectLst/>
                <a:latin typeface="Calibri" panose="020F0502020204030204" pitchFamily="34" charset="0"/>
                <a:cs typeface="Calibri" panose="020F0502020204030204" pitchFamily="34" charset="0"/>
              </a:rPr>
              <a:t>hdfs</a:t>
            </a:r>
            <a:r>
              <a:rPr lang="en" altLang="zh-CN" sz="2400" dirty="0">
                <a:solidFill>
                  <a:srgbClr val="000000"/>
                </a:solidFill>
                <a:effectLst/>
                <a:latin typeface="Calibri" panose="020F0502020204030204" pitchFamily="34" charset="0"/>
                <a:cs typeface="Calibri" panose="020F0502020204030204" pitchFamily="34" charset="0"/>
              </a:rPr>
              <a:t> </a:t>
            </a:r>
            <a:r>
              <a:rPr lang="en" altLang="zh-CN" sz="2400" dirty="0" err="1">
                <a:solidFill>
                  <a:srgbClr val="000000"/>
                </a:solidFill>
                <a:effectLst/>
                <a:latin typeface="Calibri" panose="020F0502020204030204" pitchFamily="34" charset="0"/>
                <a:cs typeface="Calibri" panose="020F0502020204030204" pitchFamily="34" charset="0"/>
              </a:rPr>
              <a:t>offloader</a:t>
            </a:r>
            <a:r>
              <a:rPr lang="en" altLang="zh-CN" sz="2400" dirty="0">
                <a:solidFill>
                  <a:srgbClr val="000000"/>
                </a:solidFill>
                <a:effectLst/>
                <a:latin typeface="Calibri" panose="020F0502020204030204" pitchFamily="34" charset="0"/>
                <a:cs typeface="Calibri" panose="020F0502020204030204" pitchFamily="34" charset="0"/>
              </a:rPr>
              <a:t> in case origin scheduler be stuck for a long time.</a:t>
            </a:r>
          </a:p>
        </p:txBody>
      </p:sp>
      <p:sp>
        <p:nvSpPr>
          <p:cNvPr id="10" name="文本框 9">
            <a:extLst>
              <a:ext uri="{FF2B5EF4-FFF2-40B4-BE49-F238E27FC236}">
                <a16:creationId xmlns:a16="http://schemas.microsoft.com/office/drawing/2014/main" id="{92975CA4-5058-A4A0-1C0A-EE3724856C18}"/>
              </a:ext>
            </a:extLst>
          </p:cNvPr>
          <p:cNvSpPr txBox="1"/>
          <p:nvPr/>
        </p:nvSpPr>
        <p:spPr>
          <a:xfrm>
            <a:off x="2753516" y="8653779"/>
            <a:ext cx="6299041" cy="30572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Flexible configuration of offload thread parameters</a:t>
            </a:r>
          </a:p>
          <a:p>
            <a:pPr marR="0" algn="l" defTabSz="825500" rtl="0" fontAlgn="auto" latinLnBrk="0" hangingPunct="0">
              <a:lnSpc>
                <a:spcPct val="150000"/>
              </a:lnSpc>
              <a:spcBef>
                <a:spcPts val="0"/>
              </a:spcBef>
              <a:spcAft>
                <a:spcPts val="0"/>
              </a:spcAft>
              <a:buClrTx/>
              <a:buSzTx/>
            </a:pPr>
            <a:r>
              <a:rPr lang="en" altLang="zh-CN" sz="2400" dirty="0">
                <a:solidFill>
                  <a:srgbClr val="000000"/>
                </a:solidFill>
                <a:effectLst/>
                <a:latin typeface="Calibri" panose="020F0502020204030204" pitchFamily="34" charset="0"/>
                <a:cs typeface="Calibri" panose="020F0502020204030204" pitchFamily="34" charset="0"/>
              </a:rPr>
              <a:t>add </a:t>
            </a:r>
            <a:r>
              <a:rPr lang="en" altLang="zh-CN" sz="2400" dirty="0" err="1">
                <a:solidFill>
                  <a:srgbClr val="000000"/>
                </a:solidFill>
                <a:effectLst/>
                <a:latin typeface="Calibri" panose="020F0502020204030204" pitchFamily="34" charset="0"/>
                <a:cs typeface="Calibri" panose="020F0502020204030204" pitchFamily="34" charset="0"/>
              </a:rPr>
              <a:t>managedLedgerOffloadPrefetchRounds</a:t>
            </a:r>
            <a:r>
              <a:rPr lang="en" altLang="zh-CN" sz="2400" dirty="0">
                <a:solidFill>
                  <a:srgbClr val="000000"/>
                </a:solidFill>
                <a:effectLst/>
                <a:latin typeface="Calibri" panose="020F0502020204030204" pitchFamily="34" charset="0"/>
                <a:cs typeface="Calibri" panose="020F0502020204030204" pitchFamily="34" charset="0"/>
              </a:rPr>
              <a:t> &amp; </a:t>
            </a:r>
            <a:r>
              <a:rPr lang="en" altLang="zh-CN" sz="2400" dirty="0" err="1">
                <a:solidFill>
                  <a:srgbClr val="000000"/>
                </a:solidFill>
                <a:effectLst/>
                <a:latin typeface="Calibri" panose="020F0502020204030204" pitchFamily="34" charset="0"/>
                <a:cs typeface="Calibri" panose="020F0502020204030204" pitchFamily="34" charset="0"/>
              </a:rPr>
              <a:t>managedLedgerAssignmentOffloadThreads</a:t>
            </a:r>
            <a:r>
              <a:rPr lang="en" altLang="zh-CN" sz="2400" dirty="0">
                <a:solidFill>
                  <a:srgbClr val="000000"/>
                </a:solidFill>
                <a:effectLst/>
                <a:latin typeface="Calibri" panose="020F0502020204030204" pitchFamily="34" charset="0"/>
                <a:cs typeface="Calibri" panose="020F0502020204030204" pitchFamily="34" charset="0"/>
              </a:rPr>
              <a:t> adjustment.</a:t>
            </a:r>
          </a:p>
        </p:txBody>
      </p:sp>
      <p:sp>
        <p:nvSpPr>
          <p:cNvPr id="11" name="文本框 10">
            <a:extLst>
              <a:ext uri="{FF2B5EF4-FFF2-40B4-BE49-F238E27FC236}">
                <a16:creationId xmlns:a16="http://schemas.microsoft.com/office/drawing/2014/main" id="{3563A753-9E01-0429-D54F-747D19565130}"/>
              </a:ext>
            </a:extLst>
          </p:cNvPr>
          <p:cNvSpPr txBox="1"/>
          <p:nvPr/>
        </p:nvSpPr>
        <p:spPr>
          <a:xfrm>
            <a:off x="11670142" y="3257383"/>
            <a:ext cx="7322604" cy="2964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bugfix</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latin typeface="Calibri" panose="020F0502020204030204" pitchFamily="34" charset="0"/>
                <a:cs typeface="Calibri" panose="020F0502020204030204" pitchFamily="34" charset="0"/>
              </a:rPr>
              <a:t>Filesystem</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err="1">
                <a:solidFill>
                  <a:srgbClr val="000000"/>
                </a:solidFill>
                <a:latin typeface="Calibri" panose="020F0502020204030204" pitchFamily="34" charset="0"/>
                <a:cs typeface="Calibri" panose="020F0502020204030204" pitchFamily="34" charset="0"/>
              </a:rPr>
              <a:t>offloader</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close</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exception</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in</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branch</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2.10.x</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effectLst/>
                <a:latin typeface="Calibri" panose="020F0502020204030204" pitchFamily="34" charset="0"/>
                <a:cs typeface="Calibri" panose="020F0502020204030204" pitchFamily="34" charset="0"/>
              </a:rPr>
              <a:t>Offload</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metrics</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error</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fix</a:t>
            </a:r>
          </a:p>
          <a:p>
            <a:pPr marL="457200" marR="0" indent="-457200" algn="l" defTabSz="825500" rtl="0" fontAlgn="auto" latinLnBrk="0" hangingPunct="0">
              <a:lnSpc>
                <a:spcPct val="150000"/>
              </a:lnSpc>
              <a:spcBef>
                <a:spcPts val="0"/>
              </a:spcBef>
              <a:spcAft>
                <a:spcPts val="0"/>
              </a:spcAft>
              <a:buClrTx/>
              <a:buSzTx/>
              <a:buAutoNum type="arabicPeriod"/>
            </a:pPr>
            <a:r>
              <a:rPr lang="en" altLang="zh-CN" sz="2400" dirty="0">
                <a:solidFill>
                  <a:srgbClr val="000000"/>
                </a:solidFill>
                <a:effectLst/>
                <a:latin typeface="Calibri" panose="020F0502020204030204" pitchFamily="34" charset="0"/>
                <a:cs typeface="Calibri" panose="020F0502020204030204" pitchFamily="34" charset="0"/>
              </a:rPr>
              <a:t>make </a:t>
            </a:r>
            <a:r>
              <a:rPr lang="en" altLang="zh-CN" sz="2400" dirty="0" err="1">
                <a:solidFill>
                  <a:srgbClr val="000000"/>
                </a:solidFill>
                <a:effectLst/>
                <a:latin typeface="Calibri" panose="020F0502020204030204" pitchFamily="34" charset="0"/>
                <a:cs typeface="Calibri" panose="020F0502020204030204" pitchFamily="34" charset="0"/>
              </a:rPr>
              <a:t>managedLedgerOffloadedReadPriority</a:t>
            </a:r>
            <a:r>
              <a:rPr lang="en" altLang="zh-CN" sz="2400" dirty="0">
                <a:solidFill>
                  <a:srgbClr val="000000"/>
                </a:solidFill>
                <a:effectLst/>
                <a:latin typeface="Calibri" panose="020F0502020204030204" pitchFamily="34" charset="0"/>
                <a:cs typeface="Calibri" panose="020F0502020204030204" pitchFamily="34" charset="0"/>
              </a:rPr>
              <a:t> compatible with broker property</a:t>
            </a:r>
            <a:r>
              <a:rPr lang="zh-CN" altLang="en-US" sz="2400" dirty="0">
                <a:solidFill>
                  <a:srgbClr val="000000"/>
                </a:solidFill>
                <a:effectLst/>
                <a:latin typeface="Calibri" panose="020F0502020204030204" pitchFamily="34" charset="0"/>
                <a:cs typeface="Calibri" panose="020F0502020204030204" pitchFamily="34" charset="0"/>
              </a:rPr>
              <a:t> </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D7C23FB8-2DA6-2448-8EB0-F4A9223247BA}"/>
              </a:ext>
            </a:extLst>
          </p:cNvPr>
          <p:cNvSpPr txBox="1"/>
          <p:nvPr/>
        </p:nvSpPr>
        <p:spPr>
          <a:xfrm>
            <a:off x="11670141" y="8160581"/>
            <a:ext cx="8085151" cy="35189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Ø"/>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More</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Practical experience</a:t>
            </a:r>
            <a:endPar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latin typeface="Calibri" panose="020F0502020204030204" pitchFamily="34" charset="0"/>
                <a:cs typeface="Calibri" panose="020F0502020204030204" pitchFamily="34" charset="0"/>
              </a:rPr>
              <a:t>Gradually decrease and adjust the offload threshold slowly.</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effectLst/>
                <a:latin typeface="Calibri" panose="020F0502020204030204" pitchFamily="34" charset="0"/>
                <a:cs typeface="Calibri" panose="020F0502020204030204" pitchFamily="34" charset="0"/>
              </a:rPr>
              <a:t>Pay attention to adjusting the TTL, retention time, backlog, and other parameters such as data retention duration in bk.</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latin typeface="Calibri" panose="020F0502020204030204" pitchFamily="34" charset="0"/>
                <a:cs typeface="Calibri" panose="020F0502020204030204" pitchFamily="34" charset="0"/>
              </a:rPr>
              <a:t>Offload</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enabled</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may</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cost</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more</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CPU.</a:t>
            </a:r>
          </a:p>
          <a:p>
            <a:pPr marL="457200" marR="0" indent="-457200" algn="l" defTabSz="825500" rtl="0" fontAlgn="auto" latinLnBrk="0" hangingPunct="0">
              <a:lnSpc>
                <a:spcPct val="150000"/>
              </a:lnSpc>
              <a:spcBef>
                <a:spcPts val="0"/>
              </a:spcBef>
              <a:spcAft>
                <a:spcPts val="0"/>
              </a:spcAft>
              <a:buClrTx/>
              <a:buSzTx/>
              <a:buAutoNum type="arabicPeriod"/>
            </a:pPr>
            <a:r>
              <a:rPr lang="en-US" altLang="zh-CN" sz="2400" dirty="0">
                <a:solidFill>
                  <a:srgbClr val="000000"/>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1539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14</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腾讯体 W7" panose="020C08030202040F0204" pitchFamily="34" charset="-122"/>
                  <a:ea typeface="腾讯体 W7" panose="020C08030202040F0204" pitchFamily="34" charset="-122"/>
                </a:rPr>
                <a:t>2</a:t>
              </a:r>
              <a:endParaRPr dirty="0">
                <a:latin typeface="腾讯体 W7" panose="020C08030202040F0204" pitchFamily="34" charset="-122"/>
                <a:ea typeface="腾讯体 W7" panose="020C08030202040F0204" pitchFamily="34" charset="-122"/>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use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case</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10" name="文本框 9">
            <a:extLst>
              <a:ext uri="{FF2B5EF4-FFF2-40B4-BE49-F238E27FC236}">
                <a16:creationId xmlns:a16="http://schemas.microsoft.com/office/drawing/2014/main" id="{6864D866-1C70-8B23-DFC3-A5EC9E9014C4}"/>
              </a:ext>
            </a:extLst>
          </p:cNvPr>
          <p:cNvSpPr txBox="1"/>
          <p:nvPr/>
        </p:nvSpPr>
        <p:spPr>
          <a:xfrm>
            <a:off x="10212942" y="3189554"/>
            <a:ext cx="5462637"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n"/>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Kind</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of</a:t>
            </a:r>
            <a:r>
              <a:rPr kumimoji="1" lang="zh-CN" altLang="en-US"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Tiered-Storage</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US" altLang="zh-CN" sz="2400" dirty="0">
                <a:solidFill>
                  <a:srgbClr val="000000"/>
                </a:solidFill>
                <a:latin typeface="Calibri" panose="020F0502020204030204" pitchFamily="34" charset="0"/>
                <a:cs typeface="Calibri" panose="020F0502020204030204" pitchFamily="34" charset="0"/>
              </a:rPr>
              <a:t>COS</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(Tencent</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Cloud</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Object</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Storage)</a:t>
            </a:r>
            <a:endParaRPr lang="en-US" altLang="zh-CN" sz="2400" dirty="0">
              <a:solidFill>
                <a:srgbClr val="000000"/>
              </a:solidFill>
              <a:effectLst/>
              <a:latin typeface="Calibri" panose="020F0502020204030204" pitchFamily="34" charset="0"/>
              <a:cs typeface="Calibri" panose="020F0502020204030204" pitchFamily="34" charset="0"/>
            </a:endParaRP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US" altLang="zh-CN" sz="2400" dirty="0">
                <a:solidFill>
                  <a:srgbClr val="000000"/>
                </a:solidFill>
                <a:latin typeface="Calibri" panose="020F0502020204030204" pitchFamily="34" charset="0"/>
                <a:cs typeface="Calibri" panose="020F0502020204030204" pitchFamily="34" charset="0"/>
              </a:rPr>
              <a:t>HDFS</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7B92F12D-8CED-C1D3-2C6A-F5CC2FD0A654}"/>
              </a:ext>
            </a:extLst>
          </p:cNvPr>
          <p:cNvSpPr txBox="1"/>
          <p:nvPr/>
        </p:nvSpPr>
        <p:spPr>
          <a:xfrm>
            <a:off x="10222245" y="6094321"/>
            <a:ext cx="5444030" cy="2964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u"/>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Scenario</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US" altLang="zh-CN" sz="2400" dirty="0">
                <a:solidFill>
                  <a:srgbClr val="000000"/>
                </a:solidFill>
                <a:latin typeface="Calibri" panose="020F0502020204030204" pitchFamily="34" charset="0"/>
                <a:cs typeface="Calibri" panose="020F0502020204030204" pitchFamily="34" charset="0"/>
              </a:rPr>
              <a:t>OLAP</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err="1">
                <a:solidFill>
                  <a:srgbClr val="000000"/>
                </a:solidFill>
                <a:latin typeface="Calibri" panose="020F0502020204030204" pitchFamily="34" charset="0"/>
                <a:cs typeface="Calibri" panose="020F0502020204030204" pitchFamily="34" charset="0"/>
              </a:rPr>
              <a:t>ClickHouse</a:t>
            </a:r>
            <a:r>
              <a:rPr lang="en-US" altLang="zh-CN" sz="2400" dirty="0">
                <a:solidFill>
                  <a:srgbClr val="000000"/>
                </a:solidFill>
                <a:latin typeface="Calibri" panose="020F0502020204030204" pitchFamily="34" charset="0"/>
                <a:cs typeface="Calibri" panose="020F0502020204030204" pitchFamily="34" charset="0"/>
              </a:rPr>
              <a:t>,</a:t>
            </a:r>
            <a:r>
              <a:rPr lang="zh-CN" altLang="en-US" sz="2400" dirty="0">
                <a:solidFill>
                  <a:srgbClr val="000000"/>
                </a:solidFill>
                <a:latin typeface="Calibri" panose="020F0502020204030204" pitchFamily="34" charset="0"/>
                <a:cs typeface="Calibri" panose="020F0502020204030204" pitchFamily="34" charset="0"/>
              </a:rPr>
              <a:t> </a:t>
            </a:r>
            <a:r>
              <a:rPr lang="en-US" altLang="zh-CN" sz="2400" dirty="0" err="1">
                <a:solidFill>
                  <a:srgbClr val="000000"/>
                </a:solidFill>
                <a:latin typeface="Calibri" panose="020F0502020204030204" pitchFamily="34" charset="0"/>
                <a:cs typeface="Calibri" panose="020F0502020204030204" pitchFamily="34" charset="0"/>
              </a:rPr>
              <a:t>StarRocks</a:t>
            </a:r>
            <a:r>
              <a:rPr lang="en-US" altLang="zh-CN" sz="2400" dirty="0">
                <a:solidFill>
                  <a:srgbClr val="000000"/>
                </a:solidFill>
                <a:latin typeface="Calibri" panose="020F0502020204030204" pitchFamily="34" charset="0"/>
                <a:cs typeface="Calibri" panose="020F0502020204030204" pitchFamily="34" charset="0"/>
              </a:rPr>
              <a:t>…)</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 altLang="zh-CN" sz="2400" dirty="0">
                <a:solidFill>
                  <a:srgbClr val="000000"/>
                </a:solidFill>
                <a:effectLst/>
                <a:latin typeface="Calibri" panose="020F0502020204030204" pitchFamily="34" charset="0"/>
                <a:cs typeface="Calibri" panose="020F0502020204030204" pitchFamily="34" charset="0"/>
              </a:rPr>
              <a:t>Import</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Lakehouse</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for</a:t>
            </a:r>
            <a:r>
              <a:rPr lang="zh-CN" altLang="en-US" sz="2400" dirty="0">
                <a:solidFill>
                  <a:srgbClr val="000000"/>
                </a:solidFill>
                <a:effectLst/>
                <a:latin typeface="Calibri" panose="020F0502020204030204" pitchFamily="34" charset="0"/>
                <a:cs typeface="Calibri" panose="020F0502020204030204" pitchFamily="34" charset="0"/>
              </a:rPr>
              <a:t> </a:t>
            </a:r>
            <a:r>
              <a:rPr lang="en-US" altLang="zh-CN" sz="2400" dirty="0">
                <a:solidFill>
                  <a:srgbClr val="000000"/>
                </a:solidFill>
                <a:effectLst/>
                <a:latin typeface="Calibri" panose="020F0502020204030204" pitchFamily="34" charset="0"/>
                <a:cs typeface="Calibri" panose="020F0502020204030204" pitchFamily="34" charset="0"/>
              </a:rPr>
              <a:t>BI</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 altLang="zh-CN" sz="2400" dirty="0">
                <a:solidFill>
                  <a:srgbClr val="000000"/>
                </a:solidFill>
                <a:effectLst/>
                <a:latin typeface="Calibri" panose="020F0502020204030204" pitchFamily="34" charset="0"/>
                <a:cs typeface="Calibri" panose="020F0502020204030204" pitchFamily="34" charset="0"/>
              </a:rPr>
              <a:t>Business disaster recovery</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US" altLang="zh-CN" sz="2400" dirty="0">
                <a:solidFill>
                  <a:srgbClr val="000000"/>
                </a:solidFill>
                <a:effectLst/>
                <a:latin typeface="Calibri" panose="020F0502020204030204" pitchFamily="34" charset="0"/>
                <a:cs typeface="Calibri" panose="020F0502020204030204" pitchFamily="34" charset="0"/>
              </a:rPr>
              <a:t>…</a:t>
            </a:r>
            <a:r>
              <a:rPr lang="zh-CN" altLang="en-US" sz="2400" dirty="0">
                <a:solidFill>
                  <a:srgbClr val="000000"/>
                </a:solidFill>
                <a:effectLst/>
                <a:latin typeface="Calibri" panose="020F0502020204030204" pitchFamily="34" charset="0"/>
                <a:cs typeface="Calibri" panose="020F0502020204030204" pitchFamily="34" charset="0"/>
              </a:rPr>
              <a:t> </a:t>
            </a:r>
            <a:endParaRPr lang="en" altLang="zh-CN" sz="2400" dirty="0">
              <a:solidFill>
                <a:srgbClr val="000000"/>
              </a:solidFill>
              <a:effectLst/>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B7BAD822-8F4F-82A5-BEF6-6C0D222AD644}"/>
              </a:ext>
            </a:extLst>
          </p:cNvPr>
          <p:cNvSpPr txBox="1"/>
          <p:nvPr/>
        </p:nvSpPr>
        <p:spPr>
          <a:xfrm>
            <a:off x="7368820" y="10107083"/>
            <a:ext cx="11150881" cy="2964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itchFamily="2" charset="2"/>
              <a:buChar char="ü"/>
            </a:pPr>
            <a:r>
              <a:rPr kumimoji="1" lang="en-US" altLang="zh-CN" sz="28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Summary</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US" altLang="zh-CN" sz="2400" dirty="0">
                <a:solidFill>
                  <a:srgbClr val="000000"/>
                </a:solidFill>
                <a:latin typeface="Calibri" panose="020F0502020204030204" pitchFamily="34" charset="0"/>
                <a:cs typeface="Calibri" panose="020F0502020204030204" pitchFamily="34" charset="0"/>
              </a:rPr>
              <a:t>Significantly </a:t>
            </a:r>
            <a:r>
              <a:rPr lang="en-US" altLang="zh-CN" sz="2400" b="1" dirty="0">
                <a:solidFill>
                  <a:srgbClr val="FF0000"/>
                </a:solidFill>
                <a:latin typeface="Calibri" panose="020F0502020204030204" pitchFamily="34" charset="0"/>
                <a:cs typeface="Calibri" panose="020F0502020204030204" pitchFamily="34" charset="0"/>
              </a:rPr>
              <a:t>reduce</a:t>
            </a:r>
            <a:r>
              <a:rPr lang="zh-CN" altLang="en-US" sz="2400" b="1" dirty="0">
                <a:solidFill>
                  <a:srgbClr val="FF0000"/>
                </a:solidFill>
                <a:latin typeface="Calibri" panose="020F0502020204030204" pitchFamily="34" charset="0"/>
                <a:cs typeface="Calibri" panose="020F0502020204030204" pitchFamily="34" charset="0"/>
              </a:rPr>
              <a:t> </a:t>
            </a:r>
            <a:r>
              <a:rPr lang="en-US" altLang="zh-CN" sz="2400" b="1" dirty="0">
                <a:solidFill>
                  <a:srgbClr val="FF0000"/>
                </a:solidFill>
                <a:latin typeface="Calibri" panose="020F0502020204030204" pitchFamily="34" charset="0"/>
                <a:cs typeface="Calibri" panose="020F0502020204030204" pitchFamily="34" charset="0"/>
              </a:rPr>
              <a:t>costs</a:t>
            </a:r>
            <a:r>
              <a:rPr lang="zh-CN" altLang="en-US" sz="2400" b="1" dirty="0">
                <a:solidFill>
                  <a:srgbClr val="FF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of data storage.</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 altLang="zh-CN" sz="2400" dirty="0">
                <a:solidFill>
                  <a:srgbClr val="000000"/>
                </a:solidFill>
                <a:effectLst/>
                <a:latin typeface="Calibri" panose="020F0502020204030204" pitchFamily="34" charset="0"/>
                <a:cs typeface="Calibri" panose="020F0502020204030204" pitchFamily="34" charset="0"/>
              </a:rPr>
              <a:t>The </a:t>
            </a:r>
            <a:r>
              <a:rPr lang="en" altLang="zh-CN" sz="2400" b="1" dirty="0">
                <a:solidFill>
                  <a:srgbClr val="FF0000"/>
                </a:solidFill>
                <a:effectLst/>
                <a:latin typeface="Calibri" panose="020F0502020204030204" pitchFamily="34" charset="0"/>
                <a:cs typeface="Calibri" panose="020F0502020204030204" pitchFamily="34" charset="0"/>
              </a:rPr>
              <a:t>stability</a:t>
            </a:r>
            <a:r>
              <a:rPr lang="en" altLang="zh-CN" sz="2400" dirty="0">
                <a:solidFill>
                  <a:srgbClr val="000000"/>
                </a:solidFill>
                <a:effectLst/>
                <a:latin typeface="Calibri" panose="020F0502020204030204" pitchFamily="34" charset="0"/>
                <a:cs typeface="Calibri" panose="020F0502020204030204" pitchFamily="34" charset="0"/>
              </a:rPr>
              <a:t> of the business operations, which utilize Pulsar as a data bus, has been enhanced.</a:t>
            </a:r>
          </a:p>
          <a:p>
            <a:pPr marL="342900" marR="0" indent="-342900" algn="l" defTabSz="825500" rtl="0" fontAlgn="auto" latinLnBrk="0" hangingPunct="0">
              <a:lnSpc>
                <a:spcPct val="150000"/>
              </a:lnSpc>
              <a:spcBef>
                <a:spcPts val="0"/>
              </a:spcBef>
              <a:spcAft>
                <a:spcPts val="0"/>
              </a:spcAft>
              <a:buClrTx/>
              <a:buSzTx/>
              <a:buFont typeface="Wingdings" pitchFamily="2" charset="2"/>
              <a:buChar char="l"/>
            </a:pPr>
            <a:r>
              <a:rPr lang="en" altLang="zh-CN" sz="2400" dirty="0">
                <a:solidFill>
                  <a:srgbClr val="000000"/>
                </a:solidFill>
                <a:effectLst/>
                <a:latin typeface="Calibri" panose="020F0502020204030204" pitchFamily="34" charset="0"/>
                <a:cs typeface="Calibri" panose="020F0502020204030204" pitchFamily="34" charset="0"/>
              </a:rPr>
              <a:t>Pulsar possesses the capability for </a:t>
            </a:r>
            <a:r>
              <a:rPr lang="en" altLang="zh-CN" sz="2400" b="1" dirty="0">
                <a:solidFill>
                  <a:srgbClr val="FF0000"/>
                </a:solidFill>
                <a:effectLst/>
                <a:latin typeface="Calibri" panose="020F0502020204030204" pitchFamily="34" charset="0"/>
                <a:cs typeface="Calibri" panose="020F0502020204030204" pitchFamily="34" charset="0"/>
              </a:rPr>
              <a:t>infinite storage</a:t>
            </a:r>
            <a:r>
              <a:rPr lang="en" altLang="zh-CN" sz="2400" dirty="0">
                <a:solidFill>
                  <a:srgbClr val="000000"/>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947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prstGeom prst="rect">
            <a:avLst/>
          </a:prstGeom>
        </p:spPr>
        <p:txBody>
          <a:bodyPr/>
          <a:lstStyle/>
          <a:p>
            <a:fld id="{86CB4B4D-7CA3-9044-876B-883B54F8677D}" type="slidenum">
              <a:rPr>
                <a:latin typeface="Calibri" panose="020F0502020204030204" pitchFamily="34" charset="0"/>
                <a:cs typeface="Calibri" panose="020F0502020204030204" pitchFamily="34" charset="0"/>
              </a:rPr>
              <a:t>15</a:t>
            </a:fld>
            <a:endParaRPr>
              <a:latin typeface="Calibri" panose="020F0502020204030204" pitchFamily="34" charset="0"/>
              <a:cs typeface="Calibri" panose="020F0502020204030204" pitchFamily="34" charset="0"/>
            </a:endParaRPr>
          </a:p>
        </p:txBody>
      </p:sp>
      <p:sp>
        <p:nvSpPr>
          <p:cNvPr id="221" name="目录"/>
          <p:cNvSpPr txBox="1">
            <a:spLocks noGrp="1"/>
          </p:cNvSpPr>
          <p:nvPr>
            <p:ph type="title"/>
          </p:nvPr>
        </p:nvSpPr>
        <p:spPr>
          <a:xfrm>
            <a:off x="1404777" y="361553"/>
            <a:ext cx="12251721" cy="2033324"/>
          </a:xfrm>
          <a:prstGeom prst="rect">
            <a:avLst/>
          </a:prstGeom>
        </p:spPr>
        <p:txBody>
          <a:bodyPr>
            <a:normAutofit/>
          </a:bodyPr>
          <a:lstStyle>
            <a:lvl1pPr>
              <a:defRPr sz="5200"/>
            </a:lvl1pPr>
          </a:lstStyle>
          <a:p>
            <a:r>
              <a:rPr lang="en-US" altLang="zh-CN" sz="6600" b="1" dirty="0">
                <a:latin typeface="Calibri" panose="020F0502020204030204" pitchFamily="34" charset="0"/>
                <a:ea typeface="腾讯体 W7" panose="020C08030202040F0204" pitchFamily="34" charset="-122"/>
                <a:cs typeface="Calibri" panose="020F0502020204030204" pitchFamily="34" charset="0"/>
              </a:rPr>
              <a:t>Agenda</a:t>
            </a:r>
            <a:endParaRPr sz="6600" b="1" dirty="0">
              <a:latin typeface="Calibri" panose="020F0502020204030204" pitchFamily="34" charset="0"/>
              <a:ea typeface="腾讯体 W7" panose="020C08030202040F0204" pitchFamily="34" charset="-122"/>
              <a:cs typeface="Calibri" panose="020F0502020204030204" pitchFamily="34" charset="0"/>
            </a:endParaRPr>
          </a:p>
        </p:txBody>
      </p:sp>
      <p:graphicFrame>
        <p:nvGraphicFramePr>
          <p:cNvPr id="3" name="图示 2">
            <a:extLst>
              <a:ext uri="{FF2B5EF4-FFF2-40B4-BE49-F238E27FC236}">
                <a16:creationId xmlns:a16="http://schemas.microsoft.com/office/drawing/2014/main" id="{AE2935D3-83BD-24E8-4DA8-CA9C204F55FC}"/>
              </a:ext>
            </a:extLst>
          </p:cNvPr>
          <p:cNvGraphicFramePr/>
          <p:nvPr>
            <p:extLst>
              <p:ext uri="{D42A27DB-BD31-4B8C-83A1-F6EECF244321}">
                <p14:modId xmlns:p14="http://schemas.microsoft.com/office/powerpoint/2010/main" val="706952247"/>
              </p:ext>
            </p:extLst>
          </p:nvPr>
        </p:nvGraphicFramePr>
        <p:xfrm>
          <a:off x="3851563" y="3430861"/>
          <a:ext cx="15581745" cy="8705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53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16</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Future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Tasks</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3</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Connect</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to</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err="1">
                <a:latin typeface="Calibri" panose="020F0502020204030204" pitchFamily="34" charset="0"/>
                <a:ea typeface="腾讯体 W7" panose="020C08030202040F0204" pitchFamily="34" charset="-122"/>
                <a:cs typeface="Calibri" panose="020F0502020204030204" pitchFamily="34" charset="0"/>
              </a:rPr>
              <a:t>lakehouse</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9" name="文本框 8">
            <a:extLst>
              <a:ext uri="{FF2B5EF4-FFF2-40B4-BE49-F238E27FC236}">
                <a16:creationId xmlns:a16="http://schemas.microsoft.com/office/drawing/2014/main" id="{DBC64925-A316-29C3-CDFB-150994CF14F6}"/>
              </a:ext>
            </a:extLst>
          </p:cNvPr>
          <p:cNvSpPr txBox="1"/>
          <p:nvPr/>
        </p:nvSpPr>
        <p:spPr>
          <a:xfrm>
            <a:off x="213274" y="13121980"/>
            <a:ext cx="709168" cy="518860"/>
          </a:xfrm>
          <a:prstGeom prst="rect">
            <a:avLst/>
          </a:prstGeom>
        </p:spPr>
        <p:txBody>
          <a:bodyPr vert="horz" lIns="182880" tIns="91440" rIns="182880" bIns="91440" rtlCol="0">
            <a:normAutofit/>
          </a:bodyPr>
          <a:lstStyle>
            <a:lvl1pPr indent="0">
              <a:lnSpc>
                <a:spcPct val="90000"/>
              </a:lnSpc>
              <a:spcBef>
                <a:spcPts val="1000"/>
              </a:spcBef>
              <a:buFont typeface="Arial" panose="020B0604020202020204" pitchFamily="34" charset="0"/>
              <a:buNone/>
              <a:defRPr sz="1200" b="0" i="0">
                <a:solidFill>
                  <a:schemeClr val="bg1">
                    <a:lumMod val="75000"/>
                  </a:schemeClr>
                </a:solidFill>
                <a:latin typeface="Helvetica Light" panose="020B0403020202020204" pitchFamily="34" charset="0"/>
                <a:ea typeface="TencentSans W7" panose="020C04030202040F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sz="2400" dirty="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09B591B4-A15B-9020-2A15-31F331996D79}"/>
              </a:ext>
            </a:extLst>
          </p:cNvPr>
          <p:cNvGrpSpPr/>
          <p:nvPr/>
        </p:nvGrpSpPr>
        <p:grpSpPr>
          <a:xfrm>
            <a:off x="12192000" y="3731117"/>
            <a:ext cx="7022431" cy="7947273"/>
            <a:chOff x="12457603" y="4152578"/>
            <a:chExt cx="6277603" cy="7104352"/>
          </a:xfrm>
        </p:grpSpPr>
        <p:sp>
          <p:nvSpPr>
            <p:cNvPr id="51" name="矩形 50">
              <a:extLst>
                <a:ext uri="{FF2B5EF4-FFF2-40B4-BE49-F238E27FC236}">
                  <a16:creationId xmlns:a16="http://schemas.microsoft.com/office/drawing/2014/main" id="{33F2DB7C-ABAB-58D9-00BE-776F384165EA}"/>
                </a:ext>
              </a:extLst>
            </p:cNvPr>
            <p:cNvSpPr/>
            <p:nvPr/>
          </p:nvSpPr>
          <p:spPr>
            <a:xfrm>
              <a:off x="13929855" y="5599492"/>
              <a:ext cx="2593690" cy="782048"/>
            </a:xfrm>
            <a:prstGeom prst="rect">
              <a:avLst/>
            </a:prstGeom>
            <a:solidFill>
              <a:schemeClr val="bg2">
                <a:lumMod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Data forward</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2" name="矩形 51">
              <a:extLst>
                <a:ext uri="{FF2B5EF4-FFF2-40B4-BE49-F238E27FC236}">
                  <a16:creationId xmlns:a16="http://schemas.microsoft.com/office/drawing/2014/main" id="{E3A6DFEC-B7AF-14D2-CFE9-AD0FAD61B582}"/>
                </a:ext>
              </a:extLst>
            </p:cNvPr>
            <p:cNvSpPr/>
            <p:nvPr/>
          </p:nvSpPr>
          <p:spPr>
            <a:xfrm>
              <a:off x="13494023" y="7144724"/>
              <a:ext cx="724546" cy="782048"/>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3" name="矩形 52">
              <a:extLst>
                <a:ext uri="{FF2B5EF4-FFF2-40B4-BE49-F238E27FC236}">
                  <a16:creationId xmlns:a16="http://schemas.microsoft.com/office/drawing/2014/main" id="{534DDC4E-05BD-31FC-704B-656C417E726F}"/>
                </a:ext>
              </a:extLst>
            </p:cNvPr>
            <p:cNvSpPr/>
            <p:nvPr/>
          </p:nvSpPr>
          <p:spPr>
            <a:xfrm>
              <a:off x="13756382" y="4152578"/>
              <a:ext cx="3084944" cy="923328"/>
            </a:xfrm>
            <a:prstGeom prst="rect">
              <a:avLst/>
            </a:prstGeom>
            <a:solidFill>
              <a:schemeClr val="bg2">
                <a:lumMod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SDK</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4" name="矩形 53">
              <a:extLst>
                <a:ext uri="{FF2B5EF4-FFF2-40B4-BE49-F238E27FC236}">
                  <a16:creationId xmlns:a16="http://schemas.microsoft.com/office/drawing/2014/main" id="{BDCC7497-4002-5B64-5A9E-BC074C899608}"/>
                </a:ext>
              </a:extLst>
            </p:cNvPr>
            <p:cNvSpPr/>
            <p:nvPr/>
          </p:nvSpPr>
          <p:spPr>
            <a:xfrm>
              <a:off x="14218871" y="7144724"/>
              <a:ext cx="724546" cy="782048"/>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5" name="矩形 54">
              <a:extLst>
                <a:ext uri="{FF2B5EF4-FFF2-40B4-BE49-F238E27FC236}">
                  <a16:creationId xmlns:a16="http://schemas.microsoft.com/office/drawing/2014/main" id="{16246C2B-F3BF-29AE-E273-EA59532C5B48}"/>
                </a:ext>
              </a:extLst>
            </p:cNvPr>
            <p:cNvSpPr/>
            <p:nvPr/>
          </p:nvSpPr>
          <p:spPr>
            <a:xfrm>
              <a:off x="14943417" y="7144724"/>
              <a:ext cx="724546" cy="782048"/>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6" name="矩形 55">
              <a:extLst>
                <a:ext uri="{FF2B5EF4-FFF2-40B4-BE49-F238E27FC236}">
                  <a16:creationId xmlns:a16="http://schemas.microsoft.com/office/drawing/2014/main" id="{D58C7399-2A48-D008-A6D4-F713F1A8E417}"/>
                </a:ext>
              </a:extLst>
            </p:cNvPr>
            <p:cNvSpPr/>
            <p:nvPr/>
          </p:nvSpPr>
          <p:spPr>
            <a:xfrm>
              <a:off x="15668265" y="7144724"/>
              <a:ext cx="724546" cy="782048"/>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7" name="矩形 56">
              <a:extLst>
                <a:ext uri="{FF2B5EF4-FFF2-40B4-BE49-F238E27FC236}">
                  <a16:creationId xmlns:a16="http://schemas.microsoft.com/office/drawing/2014/main" id="{E8A4692F-E579-3869-AAB7-E12A15357DFC}"/>
                </a:ext>
              </a:extLst>
            </p:cNvPr>
            <p:cNvSpPr/>
            <p:nvPr/>
          </p:nvSpPr>
          <p:spPr>
            <a:xfrm>
              <a:off x="16399495" y="7144724"/>
              <a:ext cx="724546" cy="782048"/>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pic>
          <p:nvPicPr>
            <p:cNvPr id="58" name="Picture 4">
              <a:extLst>
                <a:ext uri="{FF2B5EF4-FFF2-40B4-BE49-F238E27FC236}">
                  <a16:creationId xmlns:a16="http://schemas.microsoft.com/office/drawing/2014/main" id="{EBB88AF8-30FD-F38B-C903-348D41596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7603" y="8789535"/>
              <a:ext cx="686994" cy="89163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a:extLst>
                <a:ext uri="{FF2B5EF4-FFF2-40B4-BE49-F238E27FC236}">
                  <a16:creationId xmlns:a16="http://schemas.microsoft.com/office/drawing/2014/main" id="{24FB3A5E-82D8-97C2-D78D-81CB09C3A8BA}"/>
                </a:ext>
              </a:extLst>
            </p:cNvPr>
            <p:cNvSpPr/>
            <p:nvPr/>
          </p:nvSpPr>
          <p:spPr>
            <a:xfrm>
              <a:off x="13193483" y="8762440"/>
              <a:ext cx="1760186" cy="782048"/>
            </a:xfrm>
            <a:prstGeom prst="rect">
              <a:avLst/>
            </a:prstGeom>
            <a:solidFill>
              <a:schemeClr val="bg2">
                <a:lumMod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err="1">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Flink</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60" name="矩形 59">
              <a:extLst>
                <a:ext uri="{FF2B5EF4-FFF2-40B4-BE49-F238E27FC236}">
                  <a16:creationId xmlns:a16="http://schemas.microsoft.com/office/drawing/2014/main" id="{70D187D6-2247-1C28-01CA-D83175E308DA}"/>
                </a:ext>
              </a:extLst>
            </p:cNvPr>
            <p:cNvSpPr/>
            <p:nvPr/>
          </p:nvSpPr>
          <p:spPr>
            <a:xfrm>
              <a:off x="16030537" y="8762440"/>
              <a:ext cx="1760186" cy="782048"/>
            </a:xfrm>
            <a:prstGeom prst="rect">
              <a:avLst/>
            </a:prstGeom>
            <a:solidFill>
              <a:schemeClr val="bg2">
                <a:lumMod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Spark</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61" name="下箭头 60">
              <a:extLst>
                <a:ext uri="{FF2B5EF4-FFF2-40B4-BE49-F238E27FC236}">
                  <a16:creationId xmlns:a16="http://schemas.microsoft.com/office/drawing/2014/main" id="{1D598C86-4C97-20DC-EA27-AF09092F004F}"/>
                </a:ext>
              </a:extLst>
            </p:cNvPr>
            <p:cNvSpPr/>
            <p:nvPr/>
          </p:nvSpPr>
          <p:spPr>
            <a:xfrm>
              <a:off x="15156476" y="5152053"/>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sp>
          <p:nvSpPr>
            <p:cNvPr id="62" name="下箭头 61">
              <a:extLst>
                <a:ext uri="{FF2B5EF4-FFF2-40B4-BE49-F238E27FC236}">
                  <a16:creationId xmlns:a16="http://schemas.microsoft.com/office/drawing/2014/main" id="{984E19C1-EFB1-D252-DBBA-3A0C2A5B3CBB}"/>
                </a:ext>
              </a:extLst>
            </p:cNvPr>
            <p:cNvSpPr/>
            <p:nvPr/>
          </p:nvSpPr>
          <p:spPr>
            <a:xfrm>
              <a:off x="15156476" y="6620127"/>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sp>
          <p:nvSpPr>
            <p:cNvPr id="63" name="文本框 62">
              <a:extLst>
                <a:ext uri="{FF2B5EF4-FFF2-40B4-BE49-F238E27FC236}">
                  <a16:creationId xmlns:a16="http://schemas.microsoft.com/office/drawing/2014/main" id="{1A3112FE-15C8-E16C-BDE6-B85CEFB92627}"/>
                </a:ext>
              </a:extLst>
            </p:cNvPr>
            <p:cNvSpPr txBox="1"/>
            <p:nvPr/>
          </p:nvSpPr>
          <p:spPr>
            <a:xfrm>
              <a:off x="17414422" y="7335693"/>
              <a:ext cx="752602" cy="357673"/>
            </a:xfrm>
            <a:prstGeom prst="rect">
              <a:avLst/>
            </a:prstGeom>
            <a:noFill/>
          </p:spPr>
          <p:txBody>
            <a:bodyPr wrap="none" rtlCol="0">
              <a:spAutoFit/>
            </a:bodyPr>
            <a:lstStyle/>
            <a:p>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Pulsar</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64" name="下箭头 63">
              <a:extLst>
                <a:ext uri="{FF2B5EF4-FFF2-40B4-BE49-F238E27FC236}">
                  <a16:creationId xmlns:a16="http://schemas.microsoft.com/office/drawing/2014/main" id="{FFF0FC3E-0E9A-6C7F-72D4-97004E106065}"/>
                </a:ext>
              </a:extLst>
            </p:cNvPr>
            <p:cNvSpPr/>
            <p:nvPr/>
          </p:nvSpPr>
          <p:spPr>
            <a:xfrm>
              <a:off x="14011584" y="8230135"/>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sp>
          <p:nvSpPr>
            <p:cNvPr id="66" name="下箭头 65">
              <a:extLst>
                <a:ext uri="{FF2B5EF4-FFF2-40B4-BE49-F238E27FC236}">
                  <a16:creationId xmlns:a16="http://schemas.microsoft.com/office/drawing/2014/main" id="{1AAE643B-FD81-1467-90D1-6F8A82B95FD5}"/>
                </a:ext>
              </a:extLst>
            </p:cNvPr>
            <p:cNvSpPr/>
            <p:nvPr/>
          </p:nvSpPr>
          <p:spPr>
            <a:xfrm>
              <a:off x="16647106" y="8237881"/>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pic>
          <p:nvPicPr>
            <p:cNvPr id="68" name="Picture 6">
              <a:extLst>
                <a:ext uri="{FF2B5EF4-FFF2-40B4-BE49-F238E27FC236}">
                  <a16:creationId xmlns:a16="http://schemas.microsoft.com/office/drawing/2014/main" id="{E3CD3959-A426-54D6-0042-7B717F039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8546" y="8910244"/>
              <a:ext cx="876660" cy="503828"/>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a:extLst>
                <a:ext uri="{FF2B5EF4-FFF2-40B4-BE49-F238E27FC236}">
                  <a16:creationId xmlns:a16="http://schemas.microsoft.com/office/drawing/2014/main" id="{8379F80C-B5EB-1DA3-534F-A8AE31CAD34D}"/>
                </a:ext>
              </a:extLst>
            </p:cNvPr>
            <p:cNvSpPr/>
            <p:nvPr/>
          </p:nvSpPr>
          <p:spPr>
            <a:xfrm>
              <a:off x="13211832" y="10225162"/>
              <a:ext cx="4174044" cy="1031768"/>
            </a:xfrm>
            <a:prstGeom prst="rect">
              <a:avLst/>
            </a:prstGeom>
            <a:solidFill>
              <a:schemeClr val="bg2">
                <a:lumMod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Lakehouse</a:t>
              </a:r>
              <a:r>
                <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 </a:t>
              </a:r>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layer</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70" name="下箭头 69">
              <a:extLst>
                <a:ext uri="{FF2B5EF4-FFF2-40B4-BE49-F238E27FC236}">
                  <a16:creationId xmlns:a16="http://schemas.microsoft.com/office/drawing/2014/main" id="{199437BD-530A-38FB-9ED7-56AB3C7A771E}"/>
                </a:ext>
              </a:extLst>
            </p:cNvPr>
            <p:cNvSpPr/>
            <p:nvPr/>
          </p:nvSpPr>
          <p:spPr>
            <a:xfrm>
              <a:off x="14348790" y="9716617"/>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sp>
          <p:nvSpPr>
            <p:cNvPr id="71" name="下箭头 70">
              <a:extLst>
                <a:ext uri="{FF2B5EF4-FFF2-40B4-BE49-F238E27FC236}">
                  <a16:creationId xmlns:a16="http://schemas.microsoft.com/office/drawing/2014/main" id="{E675DE9E-DCEC-32E7-8BC1-4E83CC9B579F}"/>
                </a:ext>
              </a:extLst>
            </p:cNvPr>
            <p:cNvSpPr/>
            <p:nvPr/>
          </p:nvSpPr>
          <p:spPr>
            <a:xfrm>
              <a:off x="16255152" y="9716617"/>
              <a:ext cx="238124" cy="371294"/>
            </a:xfrm>
            <a:prstGeom prst="downArrow">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bg2">
                    <a:lumMod val="10000"/>
                  </a:schemeClr>
                </a:solidFill>
                <a:latin typeface="Calibri" panose="020F0502020204030204" pitchFamily="34" charset="0"/>
                <a:cs typeface="Calibri" panose="020F0502020204030204" pitchFamily="34" charset="0"/>
              </a:endParaRPr>
            </a:p>
          </p:txBody>
        </p:sp>
        <p:sp>
          <p:nvSpPr>
            <p:cNvPr id="72" name="文本框 71">
              <a:extLst>
                <a:ext uri="{FF2B5EF4-FFF2-40B4-BE49-F238E27FC236}">
                  <a16:creationId xmlns:a16="http://schemas.microsoft.com/office/drawing/2014/main" id="{4E190560-988D-6008-E8FA-027BF90C776B}"/>
                </a:ext>
              </a:extLst>
            </p:cNvPr>
            <p:cNvSpPr txBox="1"/>
            <p:nvPr/>
          </p:nvSpPr>
          <p:spPr>
            <a:xfrm>
              <a:off x="14324121" y="8190201"/>
              <a:ext cx="1039199" cy="357673"/>
            </a:xfrm>
            <a:prstGeom prst="rect">
              <a:avLst/>
            </a:prstGeom>
            <a:noFill/>
          </p:spPr>
          <p:txBody>
            <a:bodyPr wrap="none" rtlCol="0">
              <a:spAutoFit/>
            </a:bodyPr>
            <a:lstStyle/>
            <a:p>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real-time</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73" name="文本框 72">
              <a:extLst>
                <a:ext uri="{FF2B5EF4-FFF2-40B4-BE49-F238E27FC236}">
                  <a16:creationId xmlns:a16="http://schemas.microsoft.com/office/drawing/2014/main" id="{604959F4-D508-5E13-C076-DE96CDB8E9EA}"/>
                </a:ext>
              </a:extLst>
            </p:cNvPr>
            <p:cNvSpPr txBox="1"/>
            <p:nvPr/>
          </p:nvSpPr>
          <p:spPr>
            <a:xfrm>
              <a:off x="17068505" y="8196239"/>
              <a:ext cx="785560" cy="357673"/>
            </a:xfrm>
            <a:prstGeom prst="rect">
              <a:avLst/>
            </a:prstGeom>
            <a:noFill/>
          </p:spPr>
          <p:txBody>
            <a:bodyPr wrap="none" rtlCol="0">
              <a:spAutoFit/>
            </a:bodyPr>
            <a:lstStyle/>
            <a:p>
              <a:r>
                <a:rPr kumimoji="1" lang="en-US" altLang="zh-CN"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offline</a:t>
              </a:r>
              <a:endParaRPr kumimoji="1" lang="zh-CN" altLang="en-US" sz="2000" b="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grpSp>
      <p:sp>
        <p:nvSpPr>
          <p:cNvPr id="3" name="文本框 2">
            <a:extLst>
              <a:ext uri="{FF2B5EF4-FFF2-40B4-BE49-F238E27FC236}">
                <a16:creationId xmlns:a16="http://schemas.microsoft.com/office/drawing/2014/main" id="{D8C2130A-1FE4-0696-B366-D29AB6404AA6}"/>
              </a:ext>
            </a:extLst>
          </p:cNvPr>
          <p:cNvSpPr txBox="1"/>
          <p:nvPr/>
        </p:nvSpPr>
        <p:spPr>
          <a:xfrm>
            <a:off x="1041763" y="3606462"/>
            <a:ext cx="8525525" cy="20723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200" b="1" i="1" u="none" strike="noStrike" cap="none" spc="0" normalizeH="0" baseline="0" dirty="0">
                <a:ln>
                  <a:noFill/>
                </a:ln>
                <a:solidFill>
                  <a:schemeClr val="bg2">
                    <a:lumMod val="10000"/>
                  </a:schemeClr>
                </a:solidFill>
                <a:effectLst/>
                <a:uFillTx/>
                <a:latin typeface="Calibri" panose="020F0502020204030204" pitchFamily="34" charset="0"/>
                <a:cs typeface="Calibri" panose="020F0502020204030204" pitchFamily="34" charset="0"/>
                <a:sym typeface="Helvetica"/>
              </a:rPr>
              <a:t>Lakehouse</a:t>
            </a:r>
            <a:r>
              <a:rPr lang="zh-CN" altLang="en-US" sz="3200" b="1" i="1" dirty="0">
                <a:solidFill>
                  <a:schemeClr val="bg2">
                    <a:lumMod val="10000"/>
                  </a:schemeClr>
                </a:solidFill>
                <a:latin typeface="Calibri" panose="020F0502020204030204" pitchFamily="34" charset="0"/>
                <a:cs typeface="Calibri" panose="020F0502020204030204" pitchFamily="34" charset="0"/>
              </a:rPr>
              <a:t>：</a:t>
            </a:r>
            <a:endParaRPr lang="en-US" altLang="zh-CN" sz="3200" b="1" i="1" dirty="0">
              <a:solidFill>
                <a:schemeClr val="bg2">
                  <a:lumMod val="10000"/>
                </a:schemeClr>
              </a:solidFill>
              <a:latin typeface="Calibri" panose="020F0502020204030204" pitchFamily="34" charset="0"/>
              <a:cs typeface="Calibri" panose="020F0502020204030204" pitchFamily="34"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en" altLang="zh-CN" sz="3200" dirty="0">
                <a:solidFill>
                  <a:schemeClr val="bg2">
                    <a:lumMod val="10000"/>
                  </a:schemeClr>
                </a:solidFill>
                <a:latin typeface="Calibri" panose="020F0502020204030204" pitchFamily="34" charset="0"/>
                <a:cs typeface="Calibri" panose="020F0502020204030204" pitchFamily="34" charset="0"/>
              </a:rPr>
              <a:t>Integrate and iterate data in a streaming manner.</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en" altLang="zh-CN" sz="3200" dirty="0">
                <a:solidFill>
                  <a:schemeClr val="bg2">
                    <a:lumMod val="10000"/>
                  </a:schemeClr>
                </a:solidFill>
                <a:effectLst/>
                <a:latin typeface="Calibri" panose="020F0502020204030204" pitchFamily="34" charset="0"/>
                <a:cs typeface="Calibri" panose="020F0502020204030204" pitchFamily="34" charset="0"/>
              </a:rPr>
              <a:t>Unified flow batch integrated storage base</a:t>
            </a:r>
            <a:r>
              <a:rPr lang="en-US" altLang="zh-CN" sz="3200" dirty="0">
                <a:solidFill>
                  <a:schemeClr val="bg2">
                    <a:lumMod val="10000"/>
                  </a:schemeClr>
                </a:solidFill>
                <a:latin typeface="Calibri" panose="020F0502020204030204" pitchFamily="34" charset="0"/>
                <a:cs typeface="Calibri" panose="020F0502020204030204" pitchFamily="34" charset="0"/>
              </a:rPr>
              <a:t>.</a:t>
            </a:r>
            <a:endParaRPr kumimoji="0" lang="zh-CN" altLang="en-US" sz="3200" u="none" strike="noStrike" cap="none" spc="0" normalizeH="0" baseline="0" dirty="0">
              <a:ln>
                <a:noFill/>
              </a:ln>
              <a:solidFill>
                <a:schemeClr val="bg2">
                  <a:lumMod val="10000"/>
                </a:schemeClr>
              </a:solidFill>
              <a:effectLst/>
              <a:uFillTx/>
              <a:latin typeface="Calibri" panose="020F0502020204030204" pitchFamily="34" charset="0"/>
              <a:cs typeface="Calibri" panose="020F0502020204030204" pitchFamily="34" charset="0"/>
              <a:sym typeface="Helvetica"/>
            </a:endParaRPr>
          </a:p>
        </p:txBody>
      </p:sp>
      <p:sp>
        <p:nvSpPr>
          <p:cNvPr id="75" name="文本框 74">
            <a:extLst>
              <a:ext uri="{FF2B5EF4-FFF2-40B4-BE49-F238E27FC236}">
                <a16:creationId xmlns:a16="http://schemas.microsoft.com/office/drawing/2014/main" id="{48A36EB3-10BA-C516-88C3-D7D602CB2585}"/>
              </a:ext>
            </a:extLst>
          </p:cNvPr>
          <p:cNvSpPr txBox="1"/>
          <p:nvPr/>
        </p:nvSpPr>
        <p:spPr>
          <a:xfrm>
            <a:off x="1041763" y="7950047"/>
            <a:ext cx="8525525" cy="305724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200" b="1" i="1" u="none" strike="noStrike" cap="none" spc="0" normalizeH="0" baseline="0" dirty="0">
                <a:ln>
                  <a:noFill/>
                </a:ln>
                <a:solidFill>
                  <a:schemeClr val="bg2">
                    <a:lumMod val="10000"/>
                  </a:schemeClr>
                </a:solidFill>
                <a:effectLst/>
                <a:uFillTx/>
                <a:latin typeface="Calibri" panose="020F0502020204030204" pitchFamily="34" charset="0"/>
                <a:cs typeface="Calibri" panose="020F0502020204030204" pitchFamily="34" charset="0"/>
                <a:sym typeface="Helvetica"/>
              </a:rPr>
              <a:t>Use</a:t>
            </a:r>
            <a:r>
              <a:rPr kumimoji="0" lang="zh-CN" altLang="en-US" sz="3200" b="1" i="1" u="none" strike="noStrike" cap="none" spc="0" normalizeH="0" baseline="0" dirty="0">
                <a:ln>
                  <a:noFill/>
                </a:ln>
                <a:solidFill>
                  <a:schemeClr val="bg2">
                    <a:lumMod val="10000"/>
                  </a:schemeClr>
                </a:solidFill>
                <a:effectLst/>
                <a:uFillTx/>
                <a:latin typeface="Calibri" panose="020F0502020204030204" pitchFamily="34" charset="0"/>
                <a:cs typeface="Calibri" panose="020F0502020204030204" pitchFamily="34" charset="0"/>
                <a:sym typeface="Helvetica"/>
              </a:rPr>
              <a:t> </a:t>
            </a:r>
            <a:r>
              <a:rPr lang="en-US" altLang="zh-CN" sz="3200" b="1" i="1" dirty="0">
                <a:solidFill>
                  <a:schemeClr val="bg2">
                    <a:lumMod val="10000"/>
                  </a:schemeClr>
                </a:solidFill>
                <a:latin typeface="Calibri" panose="020F0502020204030204" pitchFamily="34" charset="0"/>
                <a:cs typeface="Calibri" panose="020F0502020204030204" pitchFamily="34" charset="0"/>
              </a:rPr>
              <a:t>way</a:t>
            </a:r>
            <a:r>
              <a:rPr lang="zh-CN" altLang="en-US" sz="3200" b="1" i="1" dirty="0">
                <a:solidFill>
                  <a:schemeClr val="bg2">
                    <a:lumMod val="10000"/>
                  </a:schemeClr>
                </a:solidFill>
                <a:latin typeface="Calibri" panose="020F0502020204030204" pitchFamily="34" charset="0"/>
                <a:cs typeface="Calibri" panose="020F0502020204030204" pitchFamily="34" charset="0"/>
              </a:rPr>
              <a:t>：</a:t>
            </a:r>
            <a:endParaRPr lang="en-US" altLang="zh-CN" sz="3200" b="1" i="1" dirty="0">
              <a:solidFill>
                <a:schemeClr val="bg2">
                  <a:lumMod val="10000"/>
                </a:schemeClr>
              </a:solidFill>
              <a:latin typeface="Calibri" panose="020F0502020204030204" pitchFamily="34" charset="0"/>
              <a:cs typeface="Calibri" panose="020F0502020204030204" pitchFamily="34"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en" altLang="zh-CN" sz="3200" dirty="0">
                <a:solidFill>
                  <a:schemeClr val="bg2">
                    <a:lumMod val="10000"/>
                  </a:schemeClr>
                </a:solidFill>
                <a:latin typeface="Calibri" panose="020F0502020204030204" pitchFamily="34" charset="0"/>
                <a:cs typeface="Calibri" panose="020F0502020204030204" pitchFamily="34" charset="0"/>
              </a:rPr>
              <a:t>Implement forwarding to the </a:t>
            </a:r>
            <a:r>
              <a:rPr lang="en" altLang="zh-CN" sz="3200" dirty="0" err="1">
                <a:solidFill>
                  <a:schemeClr val="bg2">
                    <a:lumMod val="10000"/>
                  </a:schemeClr>
                </a:solidFill>
                <a:latin typeface="Calibri" panose="020F0502020204030204" pitchFamily="34" charset="0"/>
                <a:cs typeface="Calibri" panose="020F0502020204030204" pitchFamily="34" charset="0"/>
              </a:rPr>
              <a:t>lakehouse</a:t>
            </a:r>
            <a:r>
              <a:rPr lang="en" altLang="zh-CN" sz="3200" dirty="0">
                <a:solidFill>
                  <a:schemeClr val="bg2">
                    <a:lumMod val="10000"/>
                  </a:schemeClr>
                </a:solidFill>
                <a:latin typeface="Calibri" panose="020F0502020204030204" pitchFamily="34" charset="0"/>
                <a:cs typeface="Calibri" panose="020F0502020204030204" pitchFamily="34" charset="0"/>
              </a:rPr>
              <a:t> through intermediate calculation scheduling layer.</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en" altLang="zh-CN" sz="3200" dirty="0">
                <a:solidFill>
                  <a:schemeClr val="bg2">
                    <a:lumMod val="10000"/>
                  </a:schemeClr>
                </a:solidFill>
                <a:effectLst/>
                <a:latin typeface="Calibri" panose="020F0502020204030204" pitchFamily="34" charset="0"/>
                <a:cs typeface="Calibri" panose="020F0502020204030204" pitchFamily="34" charset="0"/>
              </a:rPr>
              <a:t>User-defined operators have a certain development and learning cost.</a:t>
            </a:r>
            <a:endParaRPr kumimoji="0" lang="zh-CN" altLang="en-US" sz="3200" u="none" strike="noStrike" cap="none" spc="0" normalizeH="0" baseline="0" dirty="0">
              <a:ln>
                <a:noFill/>
              </a:ln>
              <a:solidFill>
                <a:schemeClr val="bg2">
                  <a:lumMod val="10000"/>
                </a:schemeClr>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371839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17</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Future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Tasks</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3</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Streaming</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Lakehouse</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pic>
        <p:nvPicPr>
          <p:cNvPr id="8" name="Picture 2">
            <a:extLst>
              <a:ext uri="{FF2B5EF4-FFF2-40B4-BE49-F238E27FC236}">
                <a16:creationId xmlns:a16="http://schemas.microsoft.com/office/drawing/2014/main" id="{B8CFD4DE-3BE8-6CD6-8745-D90638466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236" y="4075371"/>
            <a:ext cx="147574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39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alpha val="0"/>
          </a:srgbClr>
        </a:solidFill>
        <a:effectLst/>
      </p:bgPr>
    </p:bg>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18</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Future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Tasks</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3</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Lakehouse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err="1">
                <a:latin typeface="Calibri" panose="020F0502020204030204" pitchFamily="34" charset="0"/>
                <a:ea typeface="腾讯体 W7" panose="020C08030202040F0204" pitchFamily="34" charset="-122"/>
                <a:cs typeface="Calibri" panose="020F0502020204030204" pitchFamily="34" charset="0"/>
              </a:rPr>
              <a:t>Offloader</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pic>
        <p:nvPicPr>
          <p:cNvPr id="5126" name="Picture 6">
            <a:extLst>
              <a:ext uri="{FF2B5EF4-FFF2-40B4-BE49-F238E27FC236}">
                <a16:creationId xmlns:a16="http://schemas.microsoft.com/office/drawing/2014/main" id="{50244837-22E2-C96E-BDA1-DDF85DABF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84" y="3206064"/>
            <a:ext cx="12407900" cy="40132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67E405E-55D8-D017-965F-A794ECE998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588" y="7364744"/>
            <a:ext cx="12407900"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3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prstGeom prst="rect">
            <a:avLst/>
          </a:prstGeom>
        </p:spPr>
        <p:txBody>
          <a:bodyPr/>
          <a:lstStyle/>
          <a:p>
            <a:pPr marL="0" marR="254000" lvl="0" indent="0" algn="r" defTabSz="825500" rtl="0" eaLnBrk="1" fontAlgn="auto" latinLnBrk="0" hangingPunct="0">
              <a:lnSpc>
                <a:spcPct val="100000"/>
              </a:lnSpc>
              <a:spcBef>
                <a:spcPts val="0"/>
              </a:spcBef>
              <a:spcAft>
                <a:spcPts val="0"/>
              </a:spcAft>
              <a:buClrTx/>
              <a:buSzTx/>
              <a:buFontTx/>
              <a:buNone/>
              <a:defRPr/>
            </a:pPr>
            <a:fld id="{86CB4B4D-7CA3-9044-876B-883B54F8677D}" type="slidenum">
              <a:rPr kumimoji="0" sz="2400" b="0" i="0" u="none" strike="noStrike" kern="0" cap="none" spc="0" normalizeH="0" baseline="0" noProof="0">
                <a:ln>
                  <a:noFill/>
                </a:ln>
                <a:solidFill>
                  <a:srgbClr val="BC8027">
                    <a:hueOff val="7068528"/>
                    <a:satOff val="-63214"/>
                    <a:lumOff val="21330"/>
                  </a:srgbClr>
                </a:solidFill>
                <a:effectLst/>
                <a:uLnTx/>
                <a:uFillTx/>
                <a:latin typeface="Calibri" panose="020F0502020204030204" pitchFamily="34" charset="0"/>
                <a:cs typeface="Calibri" panose="020F0502020204030204" pitchFamily="34" charset="0"/>
                <a:sym typeface="Helvetica Light"/>
              </a:rPr>
              <a:t>2</a:t>
            </a:fld>
            <a:endParaRPr kumimoji="0" sz="2400" b="0" i="0" u="none" strike="noStrike" kern="0" cap="none" spc="0" normalizeH="0" baseline="0" noProof="0">
              <a:ln>
                <a:noFill/>
              </a:ln>
              <a:solidFill>
                <a:srgbClr val="BC8027">
                  <a:hueOff val="7068528"/>
                  <a:satOff val="-63214"/>
                  <a:lumOff val="21330"/>
                </a:srgbClr>
              </a:solidFill>
              <a:effectLst/>
              <a:uLnTx/>
              <a:uFillTx/>
              <a:latin typeface="Calibri" panose="020F0502020204030204" pitchFamily="34" charset="0"/>
              <a:cs typeface="Calibri" panose="020F0502020204030204" pitchFamily="34" charset="0"/>
              <a:sym typeface="Helvetica Light"/>
            </a:endParaRPr>
          </a:p>
        </p:txBody>
      </p:sp>
      <p:sp>
        <p:nvSpPr>
          <p:cNvPr id="220" name="版式设计…"/>
          <p:cNvSpPr txBox="1">
            <a:spLocks noGrp="1"/>
          </p:cNvSpPr>
          <p:nvPr>
            <p:ph type="body" sz="half" idx="4294967295"/>
          </p:nvPr>
        </p:nvSpPr>
        <p:spPr>
          <a:xfrm>
            <a:off x="1402660" y="2758198"/>
            <a:ext cx="21385151" cy="9238192"/>
          </a:xfrm>
          <a:prstGeom prst="rect">
            <a:avLst/>
          </a:prstGeom>
        </p:spPr>
        <p:txBody>
          <a:bodyPr>
            <a:normAutofit/>
          </a:bodyPr>
          <a:lstStyle/>
          <a:p>
            <a:pPr marL="422275" indent="-422275">
              <a:defRPr sz="4200"/>
            </a:pPr>
            <a:endParaRPr lang="en-US" altLang="zh-CN" dirty="0">
              <a:latin typeface="Calibri" panose="020F0502020204030204" pitchFamily="34" charset="0"/>
              <a:ea typeface="微软雅黑" panose="020B0503020204020204" pitchFamily="34" charset="-122"/>
              <a:cs typeface="Calibri" panose="020F0502020204030204" pitchFamily="34" charset="0"/>
            </a:endParaRPr>
          </a:p>
          <a:p>
            <a:pPr marL="422275" indent="-422275">
              <a:defRPr sz="4200"/>
            </a:pPr>
            <a:r>
              <a:rPr lang="en-US" altLang="zh-CN" dirty="0" err="1">
                <a:latin typeface="Calibri" panose="020F0502020204030204" pitchFamily="34" charset="0"/>
                <a:ea typeface="微软雅黑" panose="020B0503020204020204" pitchFamily="34" charset="-122"/>
                <a:cs typeface="Calibri" panose="020F0502020204030204" pitchFamily="34" charset="0"/>
              </a:rPr>
              <a:t>YingQun</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Zhong</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zh-CN" altLang="en-US" dirty="0">
                <a:latin typeface="Calibri" panose="020F0502020204030204" pitchFamily="34" charset="0"/>
                <a:ea typeface="微软雅黑" panose="020B0503020204020204" pitchFamily="34" charset="-122"/>
                <a:cs typeface="Calibri" panose="020F0502020204030204" pitchFamily="34" charset="0"/>
              </a:rPr>
              <a:t>钟颖群</a:t>
            </a:r>
            <a:r>
              <a:rPr lang="en-US" altLang="zh-CN" dirty="0">
                <a:latin typeface="Calibri" panose="020F0502020204030204" pitchFamily="34" charset="0"/>
                <a:ea typeface="微软雅黑" panose="020B0503020204020204" pitchFamily="34" charset="-122"/>
                <a:cs typeface="Calibri" panose="020F0502020204030204" pitchFamily="34" charset="0"/>
              </a:rPr>
              <a:t>)</a:t>
            </a:r>
          </a:p>
          <a:p>
            <a:pPr marL="422275" indent="-422275">
              <a:defRPr sz="4200"/>
            </a:pPr>
            <a:r>
              <a:rPr lang="en-US" altLang="zh-CN" dirty="0">
                <a:latin typeface="Calibri" panose="020F0502020204030204" pitchFamily="34" charset="0"/>
                <a:ea typeface="微软雅黑" panose="020B0503020204020204" pitchFamily="34" charset="-122"/>
                <a:cs typeface="Calibri" panose="020F0502020204030204" pitchFamily="34" charset="0"/>
              </a:rPr>
              <a:t>Software</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Engineer</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Working</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in</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Tencent</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WeChat</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big</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data</a:t>
            </a:r>
            <a:r>
              <a:rPr lang="zh-CN" altLang="en-US" dirty="0">
                <a:latin typeface="Calibri" panose="020F0502020204030204" pitchFamily="34" charset="0"/>
                <a:ea typeface="微软雅黑" panose="020B0503020204020204" pitchFamily="34" charset="-122"/>
                <a:cs typeface="Calibri" panose="020F0502020204030204" pitchFamily="34" charset="0"/>
              </a:rPr>
              <a:t> </a:t>
            </a:r>
            <a:r>
              <a:rPr lang="en-US" altLang="zh-CN" dirty="0">
                <a:latin typeface="Calibri" panose="020F0502020204030204" pitchFamily="34" charset="0"/>
                <a:ea typeface="微软雅黑" panose="020B0503020204020204" pitchFamily="34" charset="-122"/>
                <a:cs typeface="Calibri" panose="020F0502020204030204" pitchFamily="34" charset="0"/>
              </a:rPr>
              <a:t>team</a:t>
            </a:r>
          </a:p>
          <a:p>
            <a:pPr marL="422275" indent="-422275">
              <a:defRPr sz="4200"/>
            </a:pPr>
            <a:r>
              <a:rPr lang="en-US" altLang="zh-CN" sz="4200" dirty="0">
                <a:latin typeface="Calibri" panose="020F0502020204030204" pitchFamily="34" charset="0"/>
                <a:ea typeface="微软雅黑" panose="020B0503020204020204" pitchFamily="34" charset="-122"/>
                <a:cs typeface="Calibri" panose="020F0502020204030204" pitchFamily="34" charset="0"/>
              </a:rPr>
              <a:t>Apache Pulsar Contributor</a:t>
            </a:r>
          </a:p>
          <a:p>
            <a:pPr marL="422275" indent="-422275">
              <a:defRPr sz="4200"/>
            </a:pPr>
            <a:r>
              <a:rPr lang="en-US" sz="4200" dirty="0">
                <a:latin typeface="Calibri" panose="020F0502020204030204" pitchFamily="34" charset="0"/>
                <a:ea typeface="微软雅黑" panose="020B0503020204020204" pitchFamily="34" charset="-122"/>
                <a:cs typeface="Calibri" panose="020F0502020204030204" pitchFamily="34" charset="0"/>
              </a:rPr>
              <a:t>GitHub ID</a:t>
            </a:r>
            <a:r>
              <a:rPr lang="zh-CN" altLang="en-US" sz="4200" dirty="0">
                <a:latin typeface="Calibri" panose="020F0502020204030204" pitchFamily="34" charset="0"/>
                <a:ea typeface="微软雅黑" panose="020B0503020204020204" pitchFamily="34" charset="-122"/>
                <a:cs typeface="Calibri" panose="020F0502020204030204" pitchFamily="34" charset="0"/>
              </a:rPr>
              <a:t>：</a:t>
            </a:r>
            <a:r>
              <a:rPr lang="en-US" sz="4200" dirty="0">
                <a:latin typeface="Calibri" panose="020F0502020204030204" pitchFamily="34" charset="0"/>
                <a:ea typeface="微软雅黑" panose="020B0503020204020204" pitchFamily="34" charset="-122"/>
                <a:cs typeface="Calibri" panose="020F0502020204030204" pitchFamily="34" charset="0"/>
              </a:rPr>
              <a:t>@</a:t>
            </a:r>
            <a:r>
              <a:rPr lang="en-US" sz="4200" dirty="0" err="1">
                <a:latin typeface="Calibri" panose="020F0502020204030204" pitchFamily="34" charset="0"/>
                <a:ea typeface="微软雅黑" panose="020B0503020204020204" pitchFamily="34" charset="-122"/>
                <a:cs typeface="Calibri" panose="020F0502020204030204" pitchFamily="34" charset="0"/>
              </a:rPr>
              <a:t>ethqunzhong</a:t>
            </a:r>
            <a:endParaRPr lang="en-US" sz="4200" dirty="0">
              <a:latin typeface="Calibri" panose="020F0502020204030204" pitchFamily="34" charset="0"/>
              <a:ea typeface="微软雅黑" panose="020B0503020204020204" pitchFamily="34" charset="-122"/>
              <a:cs typeface="Calibri" panose="020F0502020204030204" pitchFamily="34" charset="0"/>
            </a:endParaRPr>
          </a:p>
          <a:p>
            <a:pPr marL="422275" indent="-422275">
              <a:defRPr sz="4200"/>
            </a:pPr>
            <a:r>
              <a:rPr lang="en-US" altLang="zh-CN" sz="4200" dirty="0">
                <a:latin typeface="Calibri" panose="020F0502020204030204" pitchFamily="34" charset="0"/>
                <a:ea typeface="微软雅黑" panose="020B0503020204020204" pitchFamily="34" charset="-122"/>
                <a:cs typeface="Calibri" panose="020F0502020204030204" pitchFamily="34" charset="0"/>
              </a:rPr>
              <a:t>Email</a:t>
            </a:r>
            <a:r>
              <a:rPr lang="zh-CN" altLang="en-US" sz="4200" dirty="0">
                <a:latin typeface="Calibri" panose="020F0502020204030204" pitchFamily="34" charset="0"/>
                <a:ea typeface="微软雅黑" panose="020B0503020204020204" pitchFamily="34" charset="-122"/>
                <a:cs typeface="Calibri" panose="020F0502020204030204" pitchFamily="34" charset="0"/>
              </a:rPr>
              <a:t>：</a:t>
            </a:r>
            <a:r>
              <a:rPr lang="en-US" altLang="zh-CN" sz="4200" dirty="0">
                <a:latin typeface="Calibri" panose="020F0502020204030204" pitchFamily="34" charset="0"/>
                <a:ea typeface="微软雅黑" panose="020B0503020204020204" pitchFamily="34" charset="-122"/>
                <a:cs typeface="Calibri" panose="020F0502020204030204" pitchFamily="34" charset="0"/>
                <a:hlinkClick r:id="rId3"/>
              </a:rPr>
              <a:t>zyqbit@outlook.com</a:t>
            </a:r>
            <a:endParaRPr lang="en-US" altLang="zh-CN" sz="4200" dirty="0">
              <a:latin typeface="Calibri" panose="020F0502020204030204" pitchFamily="34" charset="0"/>
              <a:ea typeface="微软雅黑" panose="020B0503020204020204" pitchFamily="34" charset="-122"/>
              <a:cs typeface="Calibri" panose="020F0502020204030204" pitchFamily="34" charset="0"/>
            </a:endParaRPr>
          </a:p>
          <a:p>
            <a:pPr marL="422275" indent="-422275">
              <a:defRPr sz="4200"/>
            </a:pPr>
            <a:r>
              <a:rPr lang="en" altLang="zh-CN" sz="4200" dirty="0">
                <a:latin typeface="Calibri" panose="020F0502020204030204" pitchFamily="34" charset="0"/>
                <a:ea typeface="微软雅黑" panose="020B0503020204020204" pitchFamily="34" charset="-122"/>
                <a:cs typeface="Calibri" panose="020F0502020204030204" pitchFamily="34" charset="0"/>
              </a:rPr>
              <a:t>Fascinated about big data technology, message queue etc.</a:t>
            </a:r>
            <a:endParaRPr lang="zh-CN" altLang="en-US" sz="4200" dirty="0">
              <a:latin typeface="Calibri" panose="020F0502020204030204" pitchFamily="34" charset="0"/>
              <a:ea typeface="微软雅黑" panose="020B0503020204020204" pitchFamily="34" charset="-122"/>
              <a:cs typeface="Calibri" panose="020F0502020204030204" pitchFamily="34" charset="0"/>
            </a:endParaRPr>
          </a:p>
        </p:txBody>
      </p:sp>
      <p:sp>
        <p:nvSpPr>
          <p:cNvPr id="221" name="目录"/>
          <p:cNvSpPr txBox="1">
            <a:spLocks noGrp="1"/>
          </p:cNvSpPr>
          <p:nvPr>
            <p:ph type="title"/>
          </p:nvPr>
        </p:nvSpPr>
        <p:spPr>
          <a:xfrm>
            <a:off x="1404777" y="361553"/>
            <a:ext cx="12251721" cy="2033324"/>
          </a:xfrm>
          <a:prstGeom prst="rect">
            <a:avLst/>
          </a:prstGeom>
        </p:spPr>
        <p:txBody>
          <a:bodyPr>
            <a:normAutofit/>
          </a:bodyPr>
          <a:lstStyle>
            <a:lvl1pPr>
              <a:defRPr sz="5200"/>
            </a:lvl1pPr>
          </a:lstStyle>
          <a:p>
            <a:r>
              <a:rPr lang="en-US" altLang="zh-CN" sz="6600" b="1" dirty="0">
                <a:latin typeface="Calibri" panose="020F0502020204030204" pitchFamily="34" charset="0"/>
                <a:ea typeface="腾讯体 W7" panose="020C08030202040F0204" pitchFamily="34" charset="-122"/>
                <a:cs typeface="Calibri" panose="020F0502020204030204" pitchFamily="34" charset="0"/>
              </a:rPr>
              <a:t>Self</a:t>
            </a:r>
            <a:r>
              <a:rPr lang="zh-CN" altLang="en-US" sz="6600" b="1" dirty="0">
                <a:latin typeface="Calibri" panose="020F0502020204030204" pitchFamily="34" charset="0"/>
                <a:ea typeface="腾讯体 W7" panose="020C08030202040F0204" pitchFamily="34" charset="-122"/>
                <a:cs typeface="Calibri" panose="020F0502020204030204" pitchFamily="34" charset="0"/>
              </a:rPr>
              <a:t> </a:t>
            </a:r>
            <a:r>
              <a:rPr lang="en-US" altLang="zh-CN" sz="6600" b="1" dirty="0">
                <a:latin typeface="Calibri" panose="020F0502020204030204" pitchFamily="34" charset="0"/>
                <a:ea typeface="腾讯体 W7" panose="020C08030202040F0204" pitchFamily="34" charset="-122"/>
                <a:cs typeface="Calibri" panose="020F0502020204030204" pitchFamily="34" charset="0"/>
              </a:rPr>
              <a:t>Intro</a:t>
            </a:r>
            <a:endParaRPr sz="6600" b="1" dirty="0">
              <a:latin typeface="Calibri" panose="020F0502020204030204" pitchFamily="34" charset="0"/>
              <a:ea typeface="腾讯体 W7" panose="020C08030202040F0204" pitchFamily="34" charset="-122"/>
              <a:cs typeface="Calibri" panose="020F0502020204030204" pitchFamily="34" charset="0"/>
            </a:endParaRPr>
          </a:p>
        </p:txBody>
      </p:sp>
      <p:pic>
        <p:nvPicPr>
          <p:cNvPr id="4" name="图片 3">
            <a:extLst>
              <a:ext uri="{FF2B5EF4-FFF2-40B4-BE49-F238E27FC236}">
                <a16:creationId xmlns:a16="http://schemas.microsoft.com/office/drawing/2014/main" id="{96D1A75E-FC9A-3524-3EF5-91027D2FF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1428" y="3880416"/>
            <a:ext cx="3594100" cy="3670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prstGeom prst="rect">
            <a:avLst/>
          </a:prstGeom>
        </p:spPr>
        <p:txBody>
          <a:bodyPr/>
          <a:lstStyle/>
          <a:p>
            <a:fld id="{86CB4B4D-7CA3-9044-876B-883B54F8677D}" type="slidenum">
              <a:rPr>
                <a:latin typeface="Calibri" panose="020F0502020204030204" pitchFamily="34" charset="0"/>
                <a:cs typeface="Calibri" panose="020F0502020204030204" pitchFamily="34" charset="0"/>
              </a:rPr>
              <a:t>3</a:t>
            </a:fld>
            <a:endParaRPr>
              <a:latin typeface="Calibri" panose="020F0502020204030204" pitchFamily="34" charset="0"/>
              <a:cs typeface="Calibri" panose="020F0502020204030204" pitchFamily="34" charset="0"/>
            </a:endParaRPr>
          </a:p>
        </p:txBody>
      </p:sp>
      <p:sp>
        <p:nvSpPr>
          <p:cNvPr id="221" name="目录"/>
          <p:cNvSpPr txBox="1">
            <a:spLocks noGrp="1"/>
          </p:cNvSpPr>
          <p:nvPr>
            <p:ph type="title"/>
          </p:nvPr>
        </p:nvSpPr>
        <p:spPr>
          <a:xfrm>
            <a:off x="1404777" y="361553"/>
            <a:ext cx="12251721" cy="2033324"/>
          </a:xfrm>
          <a:prstGeom prst="rect">
            <a:avLst/>
          </a:prstGeom>
        </p:spPr>
        <p:txBody>
          <a:bodyPr>
            <a:normAutofit/>
          </a:bodyPr>
          <a:lstStyle>
            <a:lvl1pPr>
              <a:defRPr sz="5200"/>
            </a:lvl1pPr>
          </a:lstStyle>
          <a:p>
            <a:r>
              <a:rPr lang="en-US" altLang="zh-CN" sz="6600" b="1" dirty="0">
                <a:latin typeface="Calibri" panose="020F0502020204030204" pitchFamily="34" charset="0"/>
                <a:ea typeface="腾讯体 W7" panose="020C08030202040F0204" pitchFamily="34" charset="-122"/>
                <a:cs typeface="Calibri" panose="020F0502020204030204" pitchFamily="34" charset="0"/>
              </a:rPr>
              <a:t>Agenda</a:t>
            </a:r>
            <a:endParaRPr sz="6600" b="1" dirty="0">
              <a:latin typeface="Calibri" panose="020F0502020204030204" pitchFamily="34" charset="0"/>
              <a:ea typeface="腾讯体 W7" panose="020C08030202040F0204" pitchFamily="34" charset="-122"/>
              <a:cs typeface="Calibri" panose="020F0502020204030204" pitchFamily="34" charset="0"/>
            </a:endParaRPr>
          </a:p>
        </p:txBody>
      </p:sp>
      <p:graphicFrame>
        <p:nvGraphicFramePr>
          <p:cNvPr id="3" name="图示 2">
            <a:extLst>
              <a:ext uri="{FF2B5EF4-FFF2-40B4-BE49-F238E27FC236}">
                <a16:creationId xmlns:a16="http://schemas.microsoft.com/office/drawing/2014/main" id="{AE2935D3-83BD-24E8-4DA8-CA9C204F55FC}"/>
              </a:ext>
            </a:extLst>
          </p:cNvPr>
          <p:cNvGraphicFramePr/>
          <p:nvPr>
            <p:extLst>
              <p:ext uri="{D42A27DB-BD31-4B8C-83A1-F6EECF244321}">
                <p14:modId xmlns:p14="http://schemas.microsoft.com/office/powerpoint/2010/main" val="9085281"/>
              </p:ext>
            </p:extLst>
          </p:nvPr>
        </p:nvGraphicFramePr>
        <p:xfrm>
          <a:off x="3851563" y="3430861"/>
          <a:ext cx="15581745" cy="8705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4</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6072468"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Why</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Pulsar</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1</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Architecture</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84" name="矩形 83">
            <a:extLst>
              <a:ext uri="{FF2B5EF4-FFF2-40B4-BE49-F238E27FC236}">
                <a16:creationId xmlns:a16="http://schemas.microsoft.com/office/drawing/2014/main" id="{B1927BB9-04FF-AAAC-3F07-4CDF1FD8699B}"/>
              </a:ext>
            </a:extLst>
          </p:cNvPr>
          <p:cNvSpPr/>
          <p:nvPr/>
        </p:nvSpPr>
        <p:spPr>
          <a:xfrm>
            <a:off x="7477247" y="6617445"/>
            <a:ext cx="15738762" cy="645455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latin typeface="Calibri" panose="020F0502020204030204" pitchFamily="34" charset="0"/>
              <a:cs typeface="Calibri" panose="020F0502020204030204" pitchFamily="34" charset="0"/>
            </a:endParaRPr>
          </a:p>
        </p:txBody>
      </p:sp>
      <p:sp>
        <p:nvSpPr>
          <p:cNvPr id="86" name="矩形 85">
            <a:extLst>
              <a:ext uri="{FF2B5EF4-FFF2-40B4-BE49-F238E27FC236}">
                <a16:creationId xmlns:a16="http://schemas.microsoft.com/office/drawing/2014/main" id="{4594D42F-5E63-2F4B-53FA-833D789F9A08}"/>
              </a:ext>
            </a:extLst>
          </p:cNvPr>
          <p:cNvSpPr/>
          <p:nvPr/>
        </p:nvSpPr>
        <p:spPr>
          <a:xfrm>
            <a:off x="7492043" y="3803901"/>
            <a:ext cx="15738762" cy="247148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0" name="矩形 89">
            <a:extLst>
              <a:ext uri="{FF2B5EF4-FFF2-40B4-BE49-F238E27FC236}">
                <a16:creationId xmlns:a16="http://schemas.microsoft.com/office/drawing/2014/main" id="{5E58D386-EDA4-8290-A1F4-85B0A13A5862}"/>
              </a:ext>
            </a:extLst>
          </p:cNvPr>
          <p:cNvSpPr/>
          <p:nvPr/>
        </p:nvSpPr>
        <p:spPr>
          <a:xfrm>
            <a:off x="7492045" y="1788771"/>
            <a:ext cx="15738762" cy="1749137"/>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2EC335DE-7C71-3976-DC88-15AC35CA67E1}"/>
              </a:ext>
            </a:extLst>
          </p:cNvPr>
          <p:cNvSpPr/>
          <p:nvPr/>
        </p:nvSpPr>
        <p:spPr>
          <a:xfrm>
            <a:off x="7819355" y="7331525"/>
            <a:ext cx="6696366" cy="378179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21" name="矩形 120">
            <a:extLst>
              <a:ext uri="{FF2B5EF4-FFF2-40B4-BE49-F238E27FC236}">
                <a16:creationId xmlns:a16="http://schemas.microsoft.com/office/drawing/2014/main" id="{06C0B864-FCB1-AB56-BEAD-78F970E17309}"/>
              </a:ext>
            </a:extLst>
          </p:cNvPr>
          <p:cNvSpPr/>
          <p:nvPr/>
        </p:nvSpPr>
        <p:spPr>
          <a:xfrm>
            <a:off x="7819354" y="10150778"/>
            <a:ext cx="6696368" cy="96254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23" name="椭圆 122">
            <a:extLst>
              <a:ext uri="{FF2B5EF4-FFF2-40B4-BE49-F238E27FC236}">
                <a16:creationId xmlns:a16="http://schemas.microsoft.com/office/drawing/2014/main" id="{610ED898-9F53-D4C1-0D34-CE9CEBB2D30F}"/>
              </a:ext>
            </a:extLst>
          </p:cNvPr>
          <p:cNvSpPr/>
          <p:nvPr/>
        </p:nvSpPr>
        <p:spPr>
          <a:xfrm>
            <a:off x="12546936" y="2056945"/>
            <a:ext cx="2235200" cy="1056932"/>
          </a:xfrm>
          <a:prstGeom prst="ellipse">
            <a:avLst/>
          </a:prstGeom>
          <a:solidFill>
            <a:schemeClr val="tx1">
              <a:lumMod val="20000"/>
              <a:lumOff val="8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producer</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25" name="椭圆 124">
            <a:extLst>
              <a:ext uri="{FF2B5EF4-FFF2-40B4-BE49-F238E27FC236}">
                <a16:creationId xmlns:a16="http://schemas.microsoft.com/office/drawing/2014/main" id="{BE2BF492-A204-6D33-8E9C-BDFA990AFEA5}"/>
              </a:ext>
            </a:extLst>
          </p:cNvPr>
          <p:cNvSpPr/>
          <p:nvPr/>
        </p:nvSpPr>
        <p:spPr>
          <a:xfrm>
            <a:off x="16686713" y="2057775"/>
            <a:ext cx="2235200" cy="1056932"/>
          </a:xfrm>
          <a:prstGeom prst="ellipse">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consumer</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31" name="矩形 130">
            <a:extLst>
              <a:ext uri="{FF2B5EF4-FFF2-40B4-BE49-F238E27FC236}">
                <a16:creationId xmlns:a16="http://schemas.microsoft.com/office/drawing/2014/main" id="{E981F003-3EDB-CD5C-1FCA-EB121BE20EA4}"/>
              </a:ext>
            </a:extLst>
          </p:cNvPr>
          <p:cNvSpPr/>
          <p:nvPr/>
        </p:nvSpPr>
        <p:spPr>
          <a:xfrm>
            <a:off x="11318497" y="4385440"/>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EEA5DD9C-C4FD-EB15-D6A6-215C82129B48}"/>
              </a:ext>
            </a:extLst>
          </p:cNvPr>
          <p:cNvSpPr txBox="1"/>
          <p:nvPr/>
        </p:nvSpPr>
        <p:spPr>
          <a:xfrm>
            <a:off x="12140535" y="4680813"/>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1</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133" name="矩形 132">
            <a:extLst>
              <a:ext uri="{FF2B5EF4-FFF2-40B4-BE49-F238E27FC236}">
                <a16:creationId xmlns:a16="http://schemas.microsoft.com/office/drawing/2014/main" id="{5B15D110-7585-8553-6AB2-C0E6180C664C}"/>
              </a:ext>
            </a:extLst>
          </p:cNvPr>
          <p:cNvSpPr/>
          <p:nvPr/>
        </p:nvSpPr>
        <p:spPr>
          <a:xfrm>
            <a:off x="12214425" y="5226524"/>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34" name="矩形 133">
            <a:extLst>
              <a:ext uri="{FF2B5EF4-FFF2-40B4-BE49-F238E27FC236}">
                <a16:creationId xmlns:a16="http://schemas.microsoft.com/office/drawing/2014/main" id="{6C67C883-AAFC-9EBB-A16F-2D4C5BA29816}"/>
              </a:ext>
            </a:extLst>
          </p:cNvPr>
          <p:cNvSpPr/>
          <p:nvPr/>
        </p:nvSpPr>
        <p:spPr>
          <a:xfrm>
            <a:off x="14791371" y="4385440"/>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D9671532-B345-3E70-78C0-4806CF9D75B5}"/>
              </a:ext>
            </a:extLst>
          </p:cNvPr>
          <p:cNvSpPr txBox="1"/>
          <p:nvPr/>
        </p:nvSpPr>
        <p:spPr>
          <a:xfrm>
            <a:off x="15613409" y="4680813"/>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2</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BA454106-9571-4D79-A72E-345E2E55683B}"/>
              </a:ext>
            </a:extLst>
          </p:cNvPr>
          <p:cNvSpPr/>
          <p:nvPr/>
        </p:nvSpPr>
        <p:spPr>
          <a:xfrm>
            <a:off x="15687299" y="5226524"/>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FB3B950F-D721-C1A8-1B10-32731470ACC9}"/>
              </a:ext>
            </a:extLst>
          </p:cNvPr>
          <p:cNvSpPr/>
          <p:nvPr/>
        </p:nvSpPr>
        <p:spPr>
          <a:xfrm>
            <a:off x="18264245" y="4385440"/>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38" name="文本框 137">
            <a:extLst>
              <a:ext uri="{FF2B5EF4-FFF2-40B4-BE49-F238E27FC236}">
                <a16:creationId xmlns:a16="http://schemas.microsoft.com/office/drawing/2014/main" id="{906D3648-DF80-F4DE-9A7A-0C39B10EEF45}"/>
              </a:ext>
            </a:extLst>
          </p:cNvPr>
          <p:cNvSpPr txBox="1"/>
          <p:nvPr/>
        </p:nvSpPr>
        <p:spPr>
          <a:xfrm>
            <a:off x="19086283" y="4680813"/>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3</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077BA846-6FDF-C7CD-3AC8-BADF82E5755C}"/>
              </a:ext>
            </a:extLst>
          </p:cNvPr>
          <p:cNvSpPr/>
          <p:nvPr/>
        </p:nvSpPr>
        <p:spPr>
          <a:xfrm>
            <a:off x="19160173" y="5226524"/>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6D843B13-EA95-26D5-03E1-83876ABE9A02}"/>
              </a:ext>
            </a:extLst>
          </p:cNvPr>
          <p:cNvSpPr/>
          <p:nvPr/>
        </p:nvSpPr>
        <p:spPr>
          <a:xfrm>
            <a:off x="7911721" y="7786392"/>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x</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7D3D6071-4309-AC76-3259-FEB23C95AFBD}"/>
              </a:ext>
            </a:extLst>
          </p:cNvPr>
          <p:cNvSpPr/>
          <p:nvPr/>
        </p:nvSpPr>
        <p:spPr>
          <a:xfrm>
            <a:off x="7902485" y="8673396"/>
            <a:ext cx="1496290" cy="405000"/>
          </a:xfrm>
          <a:prstGeom prst="rect">
            <a:avLst/>
          </a:prstGeom>
          <a:solidFill>
            <a:schemeClr val="bg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entry</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1</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3A8BB4D6-A6E7-BEA2-16E6-4422DCC03158}"/>
              </a:ext>
            </a:extLst>
          </p:cNvPr>
          <p:cNvSpPr/>
          <p:nvPr/>
        </p:nvSpPr>
        <p:spPr>
          <a:xfrm>
            <a:off x="7902485" y="9435717"/>
            <a:ext cx="1496290" cy="469902"/>
          </a:xfrm>
          <a:prstGeom prst="rect">
            <a:avLst/>
          </a:prstGeom>
          <a:solidFill>
            <a:schemeClr val="bg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message1</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C175033F-1351-03AD-48C7-49EBF7A4DB30}"/>
              </a:ext>
            </a:extLst>
          </p:cNvPr>
          <p:cNvSpPr/>
          <p:nvPr/>
        </p:nvSpPr>
        <p:spPr>
          <a:xfrm>
            <a:off x="9518849" y="8666106"/>
            <a:ext cx="1496290" cy="405000"/>
          </a:xfrm>
          <a:prstGeom prst="rect">
            <a:avLst/>
          </a:prstGeom>
          <a:solidFill>
            <a:schemeClr val="bg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entry</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21C5512B-E858-EF26-92A8-A2596A7DD1FD}"/>
              </a:ext>
            </a:extLst>
          </p:cNvPr>
          <p:cNvSpPr/>
          <p:nvPr/>
        </p:nvSpPr>
        <p:spPr>
          <a:xfrm>
            <a:off x="11135213" y="8666106"/>
            <a:ext cx="1496290" cy="405000"/>
          </a:xfrm>
          <a:prstGeom prst="rect">
            <a:avLst/>
          </a:prstGeom>
          <a:solidFill>
            <a:schemeClr val="bg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entry</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x</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450301BC-0753-23FA-2E01-4EF7F1220BB2}"/>
              </a:ext>
            </a:extLst>
          </p:cNvPr>
          <p:cNvSpPr/>
          <p:nvPr/>
        </p:nvSpPr>
        <p:spPr>
          <a:xfrm>
            <a:off x="9518847" y="9435715"/>
            <a:ext cx="1496290" cy="469902"/>
          </a:xfrm>
          <a:prstGeom prst="rect">
            <a:avLst/>
          </a:prstGeom>
          <a:solidFill>
            <a:schemeClr val="bg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message2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1F19ADDB-E3F3-686E-F852-7CFC0CEA3354}"/>
              </a:ext>
            </a:extLst>
          </p:cNvPr>
          <p:cNvSpPr/>
          <p:nvPr/>
        </p:nvSpPr>
        <p:spPr>
          <a:xfrm>
            <a:off x="11135213" y="9435715"/>
            <a:ext cx="1496290" cy="469902"/>
          </a:xfrm>
          <a:prstGeom prst="rect">
            <a:avLst/>
          </a:prstGeom>
          <a:solidFill>
            <a:schemeClr val="bg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rgbClr val="000000"/>
                </a:solidFill>
                <a:latin typeface="Calibri" panose="020F0502020204030204" pitchFamily="34" charset="0"/>
                <a:cs typeface="Calibri" panose="020F0502020204030204" pitchFamily="34" charset="0"/>
              </a:rPr>
              <a:t>messagex</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1BE5ED5D-1960-988C-926E-F245EE249C56}"/>
              </a:ext>
            </a:extLst>
          </p:cNvPr>
          <p:cNvSpPr/>
          <p:nvPr/>
        </p:nvSpPr>
        <p:spPr>
          <a:xfrm>
            <a:off x="7902481" y="10561228"/>
            <a:ext cx="1616366" cy="453104"/>
          </a:xfrm>
          <a:prstGeom prst="rect">
            <a:avLst/>
          </a:prstGeom>
          <a:solidFill>
            <a:schemeClr val="bg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rgbClr val="000000"/>
                </a:solidFill>
                <a:latin typeface="Calibri" panose="020F0502020204030204" pitchFamily="34" charset="0"/>
                <a:cs typeface="Calibri" panose="020F0502020204030204" pitchFamily="34" charset="0"/>
              </a:rPr>
              <a:t>LedgerId</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4AF2AAA4-01D2-3188-14E7-62867FB0EDBB}"/>
              </a:ext>
            </a:extLst>
          </p:cNvPr>
          <p:cNvSpPr/>
          <p:nvPr/>
        </p:nvSpPr>
        <p:spPr>
          <a:xfrm>
            <a:off x="9519795" y="10561230"/>
            <a:ext cx="1615418" cy="453104"/>
          </a:xfrm>
          <a:prstGeom prst="rect">
            <a:avLst/>
          </a:prstGeom>
          <a:solidFill>
            <a:schemeClr val="bg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rgbClr val="000000"/>
                </a:solidFill>
                <a:latin typeface="Calibri" panose="020F0502020204030204" pitchFamily="34" charset="0"/>
                <a:cs typeface="Calibri" panose="020F0502020204030204" pitchFamily="34" charset="0"/>
              </a:rPr>
              <a:t>EntryId</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49" name="矩形 148">
            <a:extLst>
              <a:ext uri="{FF2B5EF4-FFF2-40B4-BE49-F238E27FC236}">
                <a16:creationId xmlns:a16="http://schemas.microsoft.com/office/drawing/2014/main" id="{E2358ACC-B907-1796-3663-49714E337FD2}"/>
              </a:ext>
            </a:extLst>
          </p:cNvPr>
          <p:cNvSpPr/>
          <p:nvPr/>
        </p:nvSpPr>
        <p:spPr>
          <a:xfrm>
            <a:off x="11135212" y="10561230"/>
            <a:ext cx="1616364" cy="453104"/>
          </a:xfrm>
          <a:prstGeom prst="rect">
            <a:avLst/>
          </a:prstGeom>
          <a:solidFill>
            <a:schemeClr val="bg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rgbClr val="000000"/>
                </a:solidFill>
                <a:latin typeface="Calibri" panose="020F0502020204030204" pitchFamily="34" charset="0"/>
                <a:cs typeface="Calibri" panose="020F0502020204030204" pitchFamily="34" charset="0"/>
              </a:rPr>
              <a:t>PartIndex</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00C2F476-6F74-D3AC-50D0-BB25FA2C9098}"/>
              </a:ext>
            </a:extLst>
          </p:cNvPr>
          <p:cNvSpPr/>
          <p:nvPr/>
        </p:nvSpPr>
        <p:spPr>
          <a:xfrm>
            <a:off x="12750631" y="10563127"/>
            <a:ext cx="1616366" cy="451206"/>
          </a:xfrm>
          <a:prstGeom prst="rect">
            <a:avLst/>
          </a:prstGeom>
          <a:solidFill>
            <a:schemeClr val="bg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rgbClr val="000000"/>
                </a:solidFill>
                <a:latin typeface="Calibri" panose="020F0502020204030204" pitchFamily="34" charset="0"/>
                <a:cs typeface="Calibri" panose="020F0502020204030204" pitchFamily="34" charset="0"/>
              </a:rPr>
              <a:t>BatchIndex</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6CE7C118-583C-7C7A-6DED-90A9EB3340CF}"/>
              </a:ext>
            </a:extLst>
          </p:cNvPr>
          <p:cNvSpPr txBox="1"/>
          <p:nvPr/>
        </p:nvSpPr>
        <p:spPr>
          <a:xfrm>
            <a:off x="7850720" y="10112098"/>
            <a:ext cx="1359668" cy="415498"/>
          </a:xfrm>
          <a:prstGeom prst="rect">
            <a:avLst/>
          </a:prstGeom>
          <a:noFill/>
        </p:spPr>
        <p:txBody>
          <a:bodyPr wrap="none" rtlCol="0">
            <a:spAutoFit/>
          </a:bodyPr>
          <a:lstStyle/>
          <a:p>
            <a:r>
              <a:rPr kumimoji="1" lang="en-US" altLang="zh-CN" sz="2100" dirty="0" err="1">
                <a:solidFill>
                  <a:srgbClr val="000000"/>
                </a:solidFill>
                <a:latin typeface="Calibri" panose="020F0502020204030204" pitchFamily="34" charset="0"/>
                <a:cs typeface="Calibri" panose="020F0502020204030204" pitchFamily="34" charset="0"/>
              </a:rPr>
              <a:t>MessageId</a:t>
            </a:r>
            <a:endParaRPr kumimoji="1" lang="zh-CN" altLang="en-US" sz="2100" dirty="0">
              <a:solidFill>
                <a:srgbClr val="000000"/>
              </a:solidFill>
              <a:latin typeface="Calibri" panose="020F0502020204030204" pitchFamily="34" charset="0"/>
              <a:cs typeface="Calibri" panose="020F0502020204030204" pitchFamily="34" charset="0"/>
            </a:endParaRPr>
          </a:p>
        </p:txBody>
      </p:sp>
      <p:sp>
        <p:nvSpPr>
          <p:cNvPr id="152" name="文本框 151">
            <a:extLst>
              <a:ext uri="{FF2B5EF4-FFF2-40B4-BE49-F238E27FC236}">
                <a16:creationId xmlns:a16="http://schemas.microsoft.com/office/drawing/2014/main" id="{4321FA2E-38B3-55C7-16AE-D2C18CEF4BE2}"/>
              </a:ext>
            </a:extLst>
          </p:cNvPr>
          <p:cNvSpPr txBox="1"/>
          <p:nvPr/>
        </p:nvSpPr>
        <p:spPr>
          <a:xfrm>
            <a:off x="7852323" y="7278558"/>
            <a:ext cx="1138453" cy="415498"/>
          </a:xfrm>
          <a:prstGeom prst="rect">
            <a:avLst/>
          </a:prstGeom>
          <a:noFill/>
        </p:spPr>
        <p:txBody>
          <a:bodyPr wrap="none" rtlCol="0">
            <a:spAutoFit/>
          </a:bodyPr>
          <a:lstStyle/>
          <a:p>
            <a:r>
              <a:rPr kumimoji="1" lang="en-US" altLang="zh-CN" sz="2100" dirty="0" err="1">
                <a:solidFill>
                  <a:srgbClr val="000000"/>
                </a:solidFill>
                <a:latin typeface="Calibri" panose="020F0502020204030204" pitchFamily="34" charset="0"/>
                <a:cs typeface="Calibri" panose="020F0502020204030204" pitchFamily="34" charset="0"/>
              </a:rPr>
              <a:t>LedgerId</a:t>
            </a:r>
            <a:endParaRPr kumimoji="1" lang="zh-CN" altLang="en-US" sz="2100" dirty="0">
              <a:solidFill>
                <a:srgbClr val="000000"/>
              </a:solidFill>
              <a:latin typeface="Calibri" panose="020F0502020204030204" pitchFamily="34" charset="0"/>
              <a:cs typeface="Calibri" panose="020F0502020204030204" pitchFamily="34" charset="0"/>
            </a:endParaRPr>
          </a:p>
        </p:txBody>
      </p:sp>
      <p:sp>
        <p:nvSpPr>
          <p:cNvPr id="153" name="矩形 152">
            <a:extLst>
              <a:ext uri="{FF2B5EF4-FFF2-40B4-BE49-F238E27FC236}">
                <a16:creationId xmlns:a16="http://schemas.microsoft.com/office/drawing/2014/main" id="{27465F43-8D43-FECA-F51A-665894F2E137}"/>
              </a:ext>
            </a:extLst>
          </p:cNvPr>
          <p:cNvSpPr/>
          <p:nvPr/>
        </p:nvSpPr>
        <p:spPr>
          <a:xfrm>
            <a:off x="14607947" y="7786392"/>
            <a:ext cx="1487054" cy="405000"/>
          </a:xfrm>
          <a:prstGeom prst="rect">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9D3A7CBC-6EA2-805E-28D4-C13F322E7555}"/>
              </a:ext>
            </a:extLst>
          </p:cNvPr>
          <p:cNvSpPr/>
          <p:nvPr/>
        </p:nvSpPr>
        <p:spPr>
          <a:xfrm>
            <a:off x="14607947" y="8868606"/>
            <a:ext cx="1487054" cy="405000"/>
          </a:xfrm>
          <a:prstGeom prst="rect">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5" name="矩形 154">
            <a:extLst>
              <a:ext uri="{FF2B5EF4-FFF2-40B4-BE49-F238E27FC236}">
                <a16:creationId xmlns:a16="http://schemas.microsoft.com/office/drawing/2014/main" id="{64AC1915-F77C-F708-AA89-DB49CE410729}"/>
              </a:ext>
            </a:extLst>
          </p:cNvPr>
          <p:cNvSpPr/>
          <p:nvPr/>
        </p:nvSpPr>
        <p:spPr>
          <a:xfrm>
            <a:off x="14598851" y="9273606"/>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1</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6" name="矩形 155">
            <a:extLst>
              <a:ext uri="{FF2B5EF4-FFF2-40B4-BE49-F238E27FC236}">
                <a16:creationId xmlns:a16="http://schemas.microsoft.com/office/drawing/2014/main" id="{C4656F8E-6A03-B25F-3E01-B197E356176B}"/>
              </a:ext>
            </a:extLst>
          </p:cNvPr>
          <p:cNvSpPr/>
          <p:nvPr/>
        </p:nvSpPr>
        <p:spPr>
          <a:xfrm>
            <a:off x="14598851" y="9681810"/>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a</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57" name="矩形 156">
            <a:extLst>
              <a:ext uri="{FF2B5EF4-FFF2-40B4-BE49-F238E27FC236}">
                <a16:creationId xmlns:a16="http://schemas.microsoft.com/office/drawing/2014/main" id="{E9A21510-E4FE-C1F8-A76B-52716A9D31D9}"/>
              </a:ext>
            </a:extLst>
          </p:cNvPr>
          <p:cNvSpPr/>
          <p:nvPr/>
        </p:nvSpPr>
        <p:spPr>
          <a:xfrm>
            <a:off x="14598851" y="10708318"/>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n</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58" name="直线连接符 157">
            <a:extLst>
              <a:ext uri="{FF2B5EF4-FFF2-40B4-BE49-F238E27FC236}">
                <a16:creationId xmlns:a16="http://schemas.microsoft.com/office/drawing/2014/main" id="{C963E9D5-1311-45E2-0C6D-8F36BF75B8E1}"/>
              </a:ext>
            </a:extLst>
          </p:cNvPr>
          <p:cNvCxnSpPr>
            <a:cxnSpLocks/>
            <a:stCxn id="156" idx="2"/>
            <a:endCxn id="157" idx="0"/>
          </p:cNvCxnSpPr>
          <p:nvPr/>
        </p:nvCxnSpPr>
        <p:spPr>
          <a:xfrm>
            <a:off x="15342378" y="10086810"/>
            <a:ext cx="0" cy="62150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圆柱体 158">
            <a:extLst>
              <a:ext uri="{FF2B5EF4-FFF2-40B4-BE49-F238E27FC236}">
                <a16:creationId xmlns:a16="http://schemas.microsoft.com/office/drawing/2014/main" id="{C6622FB1-B099-5553-57D8-2EFE5FE556BF}"/>
              </a:ext>
            </a:extLst>
          </p:cNvPr>
          <p:cNvSpPr/>
          <p:nvPr/>
        </p:nvSpPr>
        <p:spPr>
          <a:xfrm>
            <a:off x="14598850" y="11990199"/>
            <a:ext cx="1487052" cy="946066"/>
          </a:xfrm>
          <a:prstGeom prst="can">
            <a:avLst/>
          </a:prstGeom>
          <a:solidFill>
            <a:srgbClr val="3DC0D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Bookie</a:t>
            </a:r>
            <a:r>
              <a:rPr kumimoji="1" lang="zh-CN" altLang="en-US"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1</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160" name="下箭头 159">
            <a:extLst>
              <a:ext uri="{FF2B5EF4-FFF2-40B4-BE49-F238E27FC236}">
                <a16:creationId xmlns:a16="http://schemas.microsoft.com/office/drawing/2014/main" id="{E36AA5D0-AAD0-F9B7-D863-6B70F90623C4}"/>
              </a:ext>
            </a:extLst>
          </p:cNvPr>
          <p:cNvSpPr/>
          <p:nvPr/>
        </p:nvSpPr>
        <p:spPr>
          <a:xfrm>
            <a:off x="15250017" y="11168046"/>
            <a:ext cx="184730" cy="737036"/>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sp>
        <p:nvSpPr>
          <p:cNvPr id="161" name="矩形 160">
            <a:extLst>
              <a:ext uri="{FF2B5EF4-FFF2-40B4-BE49-F238E27FC236}">
                <a16:creationId xmlns:a16="http://schemas.microsoft.com/office/drawing/2014/main" id="{83686C91-1865-8EB2-64A4-58E42D0EA34B}"/>
              </a:ext>
            </a:extLst>
          </p:cNvPr>
          <p:cNvSpPr/>
          <p:nvPr/>
        </p:nvSpPr>
        <p:spPr>
          <a:xfrm>
            <a:off x="16298209" y="7783326"/>
            <a:ext cx="1487054" cy="405000"/>
          </a:xfrm>
          <a:prstGeom prst="rect">
            <a:avLst/>
          </a:prstGeom>
          <a:solidFill>
            <a:srgbClr val="F092AC"/>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3</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62" name="矩形 161">
            <a:extLst>
              <a:ext uri="{FF2B5EF4-FFF2-40B4-BE49-F238E27FC236}">
                <a16:creationId xmlns:a16="http://schemas.microsoft.com/office/drawing/2014/main" id="{AD332150-D8E5-2E41-0D7E-0E0E4BDDFBC2}"/>
              </a:ext>
            </a:extLst>
          </p:cNvPr>
          <p:cNvSpPr/>
          <p:nvPr/>
        </p:nvSpPr>
        <p:spPr>
          <a:xfrm>
            <a:off x="16298209" y="8865540"/>
            <a:ext cx="1487054" cy="405000"/>
          </a:xfrm>
          <a:prstGeom prst="rect">
            <a:avLst/>
          </a:prstGeom>
          <a:solidFill>
            <a:srgbClr val="F092AC"/>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3</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63" name="矩形 162">
            <a:extLst>
              <a:ext uri="{FF2B5EF4-FFF2-40B4-BE49-F238E27FC236}">
                <a16:creationId xmlns:a16="http://schemas.microsoft.com/office/drawing/2014/main" id="{0F4DA5F4-57EC-1824-BFA0-7B2BC39CC440}"/>
              </a:ext>
            </a:extLst>
          </p:cNvPr>
          <p:cNvSpPr/>
          <p:nvPr/>
        </p:nvSpPr>
        <p:spPr>
          <a:xfrm>
            <a:off x="16289113" y="9270540"/>
            <a:ext cx="1487054" cy="405000"/>
          </a:xfrm>
          <a:prstGeom prst="rect">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E0494023-E142-169A-F07E-3DAB6C2D360A}"/>
              </a:ext>
            </a:extLst>
          </p:cNvPr>
          <p:cNvSpPr/>
          <p:nvPr/>
        </p:nvSpPr>
        <p:spPr>
          <a:xfrm>
            <a:off x="16289113" y="9678744"/>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1</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65" name="矩形 164">
            <a:extLst>
              <a:ext uri="{FF2B5EF4-FFF2-40B4-BE49-F238E27FC236}">
                <a16:creationId xmlns:a16="http://schemas.microsoft.com/office/drawing/2014/main" id="{E3242F7C-B341-0DC9-F3B5-79B96321275D}"/>
              </a:ext>
            </a:extLst>
          </p:cNvPr>
          <p:cNvSpPr/>
          <p:nvPr/>
        </p:nvSpPr>
        <p:spPr>
          <a:xfrm>
            <a:off x="16289113" y="10705252"/>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m</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66" name="直线连接符 165">
            <a:extLst>
              <a:ext uri="{FF2B5EF4-FFF2-40B4-BE49-F238E27FC236}">
                <a16:creationId xmlns:a16="http://schemas.microsoft.com/office/drawing/2014/main" id="{5813FC5F-A5AB-094E-B545-C2E219519BB5}"/>
              </a:ext>
            </a:extLst>
          </p:cNvPr>
          <p:cNvCxnSpPr>
            <a:cxnSpLocks/>
            <a:stCxn id="164" idx="2"/>
            <a:endCxn id="165" idx="0"/>
          </p:cNvCxnSpPr>
          <p:nvPr/>
        </p:nvCxnSpPr>
        <p:spPr>
          <a:xfrm>
            <a:off x="17032640" y="10083744"/>
            <a:ext cx="0" cy="62150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7" name="圆柱体 166">
            <a:extLst>
              <a:ext uri="{FF2B5EF4-FFF2-40B4-BE49-F238E27FC236}">
                <a16:creationId xmlns:a16="http://schemas.microsoft.com/office/drawing/2014/main" id="{58821690-B4E0-6E58-044D-6753FBE918AA}"/>
              </a:ext>
            </a:extLst>
          </p:cNvPr>
          <p:cNvSpPr/>
          <p:nvPr/>
        </p:nvSpPr>
        <p:spPr>
          <a:xfrm>
            <a:off x="16289112" y="11987133"/>
            <a:ext cx="1487052" cy="946066"/>
          </a:xfrm>
          <a:prstGeom prst="can">
            <a:avLst/>
          </a:prstGeom>
          <a:solidFill>
            <a:srgbClr val="3DC0D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Bookie</a:t>
            </a:r>
            <a:r>
              <a:rPr kumimoji="1" lang="zh-CN" altLang="en-US"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2</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168" name="下箭头 167">
            <a:extLst>
              <a:ext uri="{FF2B5EF4-FFF2-40B4-BE49-F238E27FC236}">
                <a16:creationId xmlns:a16="http://schemas.microsoft.com/office/drawing/2014/main" id="{982DE4D3-0ADB-B200-66E5-A6807AE5AA9D}"/>
              </a:ext>
            </a:extLst>
          </p:cNvPr>
          <p:cNvSpPr/>
          <p:nvPr/>
        </p:nvSpPr>
        <p:spPr>
          <a:xfrm>
            <a:off x="16940279" y="11164980"/>
            <a:ext cx="184730" cy="737036"/>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sp>
        <p:nvSpPr>
          <p:cNvPr id="169" name="矩形 168">
            <a:extLst>
              <a:ext uri="{FF2B5EF4-FFF2-40B4-BE49-F238E27FC236}">
                <a16:creationId xmlns:a16="http://schemas.microsoft.com/office/drawing/2014/main" id="{6C9A176F-15AB-E3C9-A6F7-733E3AF8F007}"/>
              </a:ext>
            </a:extLst>
          </p:cNvPr>
          <p:cNvSpPr/>
          <p:nvPr/>
        </p:nvSpPr>
        <p:spPr>
          <a:xfrm>
            <a:off x="17988471" y="7780260"/>
            <a:ext cx="1487054" cy="405000"/>
          </a:xfrm>
          <a:prstGeom prst="rect">
            <a:avLst/>
          </a:prstGeom>
          <a:solidFill>
            <a:srgbClr val="92D05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4</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0" name="矩形 169">
            <a:extLst>
              <a:ext uri="{FF2B5EF4-FFF2-40B4-BE49-F238E27FC236}">
                <a16:creationId xmlns:a16="http://schemas.microsoft.com/office/drawing/2014/main" id="{4003E40B-9341-7A3D-39D6-2EB5B991B44B}"/>
              </a:ext>
            </a:extLst>
          </p:cNvPr>
          <p:cNvSpPr/>
          <p:nvPr/>
        </p:nvSpPr>
        <p:spPr>
          <a:xfrm>
            <a:off x="17988471" y="8862474"/>
            <a:ext cx="1487054" cy="405000"/>
          </a:xfrm>
          <a:prstGeom prst="rect">
            <a:avLst/>
          </a:prstGeom>
          <a:solidFill>
            <a:srgbClr val="92D05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4</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2164AE89-84FD-D825-C5EF-27A4BFCD9712}"/>
              </a:ext>
            </a:extLst>
          </p:cNvPr>
          <p:cNvSpPr/>
          <p:nvPr/>
        </p:nvSpPr>
        <p:spPr>
          <a:xfrm>
            <a:off x="17979375" y="9267474"/>
            <a:ext cx="1487054" cy="405000"/>
          </a:xfrm>
          <a:prstGeom prst="rect">
            <a:avLst/>
          </a:prstGeom>
          <a:solidFill>
            <a:srgbClr val="F092AC"/>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3</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2" name="矩形 171">
            <a:extLst>
              <a:ext uri="{FF2B5EF4-FFF2-40B4-BE49-F238E27FC236}">
                <a16:creationId xmlns:a16="http://schemas.microsoft.com/office/drawing/2014/main" id="{37C0F5E0-BBF7-4915-9F93-1C18A39DC59D}"/>
              </a:ext>
            </a:extLst>
          </p:cNvPr>
          <p:cNvSpPr/>
          <p:nvPr/>
        </p:nvSpPr>
        <p:spPr>
          <a:xfrm>
            <a:off x="17979375" y="9675678"/>
            <a:ext cx="1487054" cy="405000"/>
          </a:xfrm>
          <a:prstGeom prst="rect">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2</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3" name="矩形 172">
            <a:extLst>
              <a:ext uri="{FF2B5EF4-FFF2-40B4-BE49-F238E27FC236}">
                <a16:creationId xmlns:a16="http://schemas.microsoft.com/office/drawing/2014/main" id="{B7B3AEDB-4781-5211-7126-7AEFEAC9EA54}"/>
              </a:ext>
            </a:extLst>
          </p:cNvPr>
          <p:cNvSpPr/>
          <p:nvPr/>
        </p:nvSpPr>
        <p:spPr>
          <a:xfrm>
            <a:off x="17979375" y="10702186"/>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x</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74" name="直线连接符 173">
            <a:extLst>
              <a:ext uri="{FF2B5EF4-FFF2-40B4-BE49-F238E27FC236}">
                <a16:creationId xmlns:a16="http://schemas.microsoft.com/office/drawing/2014/main" id="{F4EAE450-FE17-5CEB-5A2B-AAFC8A683F6A}"/>
              </a:ext>
            </a:extLst>
          </p:cNvPr>
          <p:cNvCxnSpPr>
            <a:cxnSpLocks/>
            <a:stCxn id="172" idx="2"/>
            <a:endCxn id="173" idx="0"/>
          </p:cNvCxnSpPr>
          <p:nvPr/>
        </p:nvCxnSpPr>
        <p:spPr>
          <a:xfrm>
            <a:off x="18722902" y="10080678"/>
            <a:ext cx="0" cy="62150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5" name="圆柱体 174">
            <a:extLst>
              <a:ext uri="{FF2B5EF4-FFF2-40B4-BE49-F238E27FC236}">
                <a16:creationId xmlns:a16="http://schemas.microsoft.com/office/drawing/2014/main" id="{2EA47F43-5A55-CF47-7167-E355EE9E17D5}"/>
              </a:ext>
            </a:extLst>
          </p:cNvPr>
          <p:cNvSpPr/>
          <p:nvPr/>
        </p:nvSpPr>
        <p:spPr>
          <a:xfrm>
            <a:off x="17979374" y="11984067"/>
            <a:ext cx="1487052" cy="946066"/>
          </a:xfrm>
          <a:prstGeom prst="can">
            <a:avLst/>
          </a:prstGeom>
          <a:solidFill>
            <a:srgbClr val="3DC0D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Bookie</a:t>
            </a:r>
            <a:r>
              <a:rPr kumimoji="1" lang="zh-CN" altLang="en-US"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3</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176" name="下箭头 175">
            <a:extLst>
              <a:ext uri="{FF2B5EF4-FFF2-40B4-BE49-F238E27FC236}">
                <a16:creationId xmlns:a16="http://schemas.microsoft.com/office/drawing/2014/main" id="{4ED43148-CB00-34A2-508B-163AC8522C1D}"/>
              </a:ext>
            </a:extLst>
          </p:cNvPr>
          <p:cNvSpPr/>
          <p:nvPr/>
        </p:nvSpPr>
        <p:spPr>
          <a:xfrm>
            <a:off x="18630541" y="11161914"/>
            <a:ext cx="184730" cy="737036"/>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sp>
        <p:nvSpPr>
          <p:cNvPr id="177" name="矩形 176">
            <a:extLst>
              <a:ext uri="{FF2B5EF4-FFF2-40B4-BE49-F238E27FC236}">
                <a16:creationId xmlns:a16="http://schemas.microsoft.com/office/drawing/2014/main" id="{63F51E3A-8924-4E62-5A0F-F51387A75BD7}"/>
              </a:ext>
            </a:extLst>
          </p:cNvPr>
          <p:cNvSpPr/>
          <p:nvPr/>
        </p:nvSpPr>
        <p:spPr>
          <a:xfrm>
            <a:off x="19678733" y="8859408"/>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5</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8" name="矩形 177">
            <a:extLst>
              <a:ext uri="{FF2B5EF4-FFF2-40B4-BE49-F238E27FC236}">
                <a16:creationId xmlns:a16="http://schemas.microsoft.com/office/drawing/2014/main" id="{BCFF0579-867D-9B27-8878-18076B6D4B15}"/>
              </a:ext>
            </a:extLst>
          </p:cNvPr>
          <p:cNvSpPr/>
          <p:nvPr/>
        </p:nvSpPr>
        <p:spPr>
          <a:xfrm>
            <a:off x="19669637" y="9264408"/>
            <a:ext cx="1487054" cy="405000"/>
          </a:xfrm>
          <a:prstGeom prst="rect">
            <a:avLst/>
          </a:prstGeom>
          <a:solidFill>
            <a:srgbClr val="9BCF3F"/>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4</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79" name="矩形 178">
            <a:extLst>
              <a:ext uri="{FF2B5EF4-FFF2-40B4-BE49-F238E27FC236}">
                <a16:creationId xmlns:a16="http://schemas.microsoft.com/office/drawing/2014/main" id="{8777320E-B87B-7DD5-B89E-E1D343A13FEA}"/>
              </a:ext>
            </a:extLst>
          </p:cNvPr>
          <p:cNvSpPr/>
          <p:nvPr/>
        </p:nvSpPr>
        <p:spPr>
          <a:xfrm>
            <a:off x="19669637" y="9672612"/>
            <a:ext cx="1487054" cy="405000"/>
          </a:xfrm>
          <a:prstGeom prst="rect">
            <a:avLst/>
          </a:prstGeom>
          <a:solidFill>
            <a:srgbClr val="F092AC"/>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3</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80" name="矩形 179">
            <a:extLst>
              <a:ext uri="{FF2B5EF4-FFF2-40B4-BE49-F238E27FC236}">
                <a16:creationId xmlns:a16="http://schemas.microsoft.com/office/drawing/2014/main" id="{67593A22-DD6D-F204-71E5-F55382455414}"/>
              </a:ext>
            </a:extLst>
          </p:cNvPr>
          <p:cNvSpPr/>
          <p:nvPr/>
        </p:nvSpPr>
        <p:spPr>
          <a:xfrm>
            <a:off x="19669637" y="10699120"/>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y</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81" name="直线连接符 180">
            <a:extLst>
              <a:ext uri="{FF2B5EF4-FFF2-40B4-BE49-F238E27FC236}">
                <a16:creationId xmlns:a16="http://schemas.microsoft.com/office/drawing/2014/main" id="{4FA7AE03-C242-8BD9-F13A-16534BA4C165}"/>
              </a:ext>
            </a:extLst>
          </p:cNvPr>
          <p:cNvCxnSpPr>
            <a:cxnSpLocks/>
            <a:stCxn id="179" idx="2"/>
            <a:endCxn id="180" idx="0"/>
          </p:cNvCxnSpPr>
          <p:nvPr/>
        </p:nvCxnSpPr>
        <p:spPr>
          <a:xfrm>
            <a:off x="20413164" y="10077612"/>
            <a:ext cx="0" cy="62150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2" name="圆柱体 181">
            <a:extLst>
              <a:ext uri="{FF2B5EF4-FFF2-40B4-BE49-F238E27FC236}">
                <a16:creationId xmlns:a16="http://schemas.microsoft.com/office/drawing/2014/main" id="{2A2B92D9-D4D7-5E79-C407-CBB09A1779C1}"/>
              </a:ext>
            </a:extLst>
          </p:cNvPr>
          <p:cNvSpPr/>
          <p:nvPr/>
        </p:nvSpPr>
        <p:spPr>
          <a:xfrm>
            <a:off x="19669636" y="11981001"/>
            <a:ext cx="1487052" cy="946066"/>
          </a:xfrm>
          <a:prstGeom prst="can">
            <a:avLst/>
          </a:prstGeom>
          <a:solidFill>
            <a:srgbClr val="3DC0D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Bookie</a:t>
            </a:r>
            <a:r>
              <a:rPr kumimoji="1" lang="zh-CN" altLang="en-US"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x</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183" name="下箭头 182">
            <a:extLst>
              <a:ext uri="{FF2B5EF4-FFF2-40B4-BE49-F238E27FC236}">
                <a16:creationId xmlns:a16="http://schemas.microsoft.com/office/drawing/2014/main" id="{38F0DAD4-1132-6381-98AD-7C8820295398}"/>
              </a:ext>
            </a:extLst>
          </p:cNvPr>
          <p:cNvSpPr/>
          <p:nvPr/>
        </p:nvSpPr>
        <p:spPr>
          <a:xfrm>
            <a:off x="20320803" y="11158848"/>
            <a:ext cx="184730" cy="737036"/>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sp>
        <p:nvSpPr>
          <p:cNvPr id="184" name="矩形 183">
            <a:extLst>
              <a:ext uri="{FF2B5EF4-FFF2-40B4-BE49-F238E27FC236}">
                <a16:creationId xmlns:a16="http://schemas.microsoft.com/office/drawing/2014/main" id="{C4175B09-8317-4612-90E1-C8D9DB34037C}"/>
              </a:ext>
            </a:extLst>
          </p:cNvPr>
          <p:cNvSpPr/>
          <p:nvPr/>
        </p:nvSpPr>
        <p:spPr>
          <a:xfrm>
            <a:off x="21368995" y="7774128"/>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y</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85" name="矩形 184">
            <a:extLst>
              <a:ext uri="{FF2B5EF4-FFF2-40B4-BE49-F238E27FC236}">
                <a16:creationId xmlns:a16="http://schemas.microsoft.com/office/drawing/2014/main" id="{EBC32C32-934C-E82E-C592-4DBA572FAAC6}"/>
              </a:ext>
            </a:extLst>
          </p:cNvPr>
          <p:cNvSpPr/>
          <p:nvPr/>
        </p:nvSpPr>
        <p:spPr>
          <a:xfrm>
            <a:off x="21368995" y="8856342"/>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6</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86" name="矩形 185">
            <a:extLst>
              <a:ext uri="{FF2B5EF4-FFF2-40B4-BE49-F238E27FC236}">
                <a16:creationId xmlns:a16="http://schemas.microsoft.com/office/drawing/2014/main" id="{42336FBD-9611-9284-5B59-2CF46BE0BE92}"/>
              </a:ext>
            </a:extLst>
          </p:cNvPr>
          <p:cNvSpPr/>
          <p:nvPr/>
        </p:nvSpPr>
        <p:spPr>
          <a:xfrm>
            <a:off x="21359899" y="9261342"/>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5</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87" name="矩形 186">
            <a:extLst>
              <a:ext uri="{FF2B5EF4-FFF2-40B4-BE49-F238E27FC236}">
                <a16:creationId xmlns:a16="http://schemas.microsoft.com/office/drawing/2014/main" id="{843CDCB7-EA40-14BE-5E07-C3EBB75C3F1D}"/>
              </a:ext>
            </a:extLst>
          </p:cNvPr>
          <p:cNvSpPr/>
          <p:nvPr/>
        </p:nvSpPr>
        <p:spPr>
          <a:xfrm>
            <a:off x="21359899" y="9669546"/>
            <a:ext cx="1487054" cy="405000"/>
          </a:xfrm>
          <a:prstGeom prst="rect">
            <a:avLst/>
          </a:prstGeom>
          <a:solidFill>
            <a:srgbClr val="9BCF3F"/>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4</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188" name="矩形 187">
            <a:extLst>
              <a:ext uri="{FF2B5EF4-FFF2-40B4-BE49-F238E27FC236}">
                <a16:creationId xmlns:a16="http://schemas.microsoft.com/office/drawing/2014/main" id="{6339A4EA-6CF4-C2C0-9581-1F29D2F2A70C}"/>
              </a:ext>
            </a:extLst>
          </p:cNvPr>
          <p:cNvSpPr/>
          <p:nvPr/>
        </p:nvSpPr>
        <p:spPr>
          <a:xfrm>
            <a:off x="21359899" y="10696054"/>
            <a:ext cx="1487054" cy="405000"/>
          </a:xfrm>
          <a:prstGeom prst="rect">
            <a:avLst/>
          </a:prstGeom>
          <a:solidFill>
            <a:schemeClr val="tx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ledger</a:t>
            </a:r>
            <a:r>
              <a:rPr kumimoji="1" lang="zh-CN" altLang="en-US" sz="2000" dirty="0">
                <a:solidFill>
                  <a:srgbClr val="000000"/>
                </a:solidFill>
                <a:latin typeface="Calibri" panose="020F0502020204030204" pitchFamily="34" charset="0"/>
                <a:cs typeface="Calibri" panose="020F0502020204030204" pitchFamily="34" charset="0"/>
              </a:rPr>
              <a:t> </a:t>
            </a:r>
            <a:r>
              <a:rPr kumimoji="1" lang="en-US" altLang="zh-CN" sz="2000" dirty="0">
                <a:solidFill>
                  <a:srgbClr val="000000"/>
                </a:solidFill>
                <a:latin typeface="Calibri" panose="020F0502020204030204" pitchFamily="34" charset="0"/>
                <a:cs typeface="Calibri" panose="020F0502020204030204" pitchFamily="34" charset="0"/>
              </a:rPr>
              <a:t>z</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89" name="直线连接符 188">
            <a:extLst>
              <a:ext uri="{FF2B5EF4-FFF2-40B4-BE49-F238E27FC236}">
                <a16:creationId xmlns:a16="http://schemas.microsoft.com/office/drawing/2014/main" id="{4AD64A07-AF56-5469-4167-6ED467E5D4F2}"/>
              </a:ext>
            </a:extLst>
          </p:cNvPr>
          <p:cNvCxnSpPr>
            <a:cxnSpLocks/>
            <a:stCxn id="187" idx="2"/>
            <a:endCxn id="188" idx="0"/>
          </p:cNvCxnSpPr>
          <p:nvPr/>
        </p:nvCxnSpPr>
        <p:spPr>
          <a:xfrm>
            <a:off x="22103426" y="10074546"/>
            <a:ext cx="0" cy="62150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圆柱体 189">
            <a:extLst>
              <a:ext uri="{FF2B5EF4-FFF2-40B4-BE49-F238E27FC236}">
                <a16:creationId xmlns:a16="http://schemas.microsoft.com/office/drawing/2014/main" id="{E77190C0-6105-1394-D2AB-5A7EDD53525C}"/>
              </a:ext>
            </a:extLst>
          </p:cNvPr>
          <p:cNvSpPr/>
          <p:nvPr/>
        </p:nvSpPr>
        <p:spPr>
          <a:xfrm>
            <a:off x="21359898" y="11977935"/>
            <a:ext cx="1487052" cy="946066"/>
          </a:xfrm>
          <a:prstGeom prst="can">
            <a:avLst/>
          </a:prstGeom>
          <a:solidFill>
            <a:srgbClr val="3DC0D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Bookie</a:t>
            </a:r>
            <a:r>
              <a:rPr kumimoji="1" lang="zh-CN" altLang="en-US"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y</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191" name="下箭头 190">
            <a:extLst>
              <a:ext uri="{FF2B5EF4-FFF2-40B4-BE49-F238E27FC236}">
                <a16:creationId xmlns:a16="http://schemas.microsoft.com/office/drawing/2014/main" id="{75D445E8-060D-3EA4-05F0-7CD467CC0BC1}"/>
              </a:ext>
            </a:extLst>
          </p:cNvPr>
          <p:cNvSpPr/>
          <p:nvPr/>
        </p:nvSpPr>
        <p:spPr>
          <a:xfrm>
            <a:off x="22011065" y="11155782"/>
            <a:ext cx="184730" cy="737036"/>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cxnSp>
        <p:nvCxnSpPr>
          <p:cNvPr id="192" name="直线箭头连接符 191">
            <a:extLst>
              <a:ext uri="{FF2B5EF4-FFF2-40B4-BE49-F238E27FC236}">
                <a16:creationId xmlns:a16="http://schemas.microsoft.com/office/drawing/2014/main" id="{E70F0508-7794-C1E2-C36C-684FBA7BB6B9}"/>
              </a:ext>
            </a:extLst>
          </p:cNvPr>
          <p:cNvCxnSpPr>
            <a:stCxn id="140" idx="3"/>
            <a:endCxn id="153" idx="1"/>
          </p:cNvCxnSpPr>
          <p:nvPr/>
        </p:nvCxnSpPr>
        <p:spPr>
          <a:xfrm>
            <a:off x="9398774" y="7988892"/>
            <a:ext cx="52091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a:extLst>
              <a:ext uri="{FF2B5EF4-FFF2-40B4-BE49-F238E27FC236}">
                <a16:creationId xmlns:a16="http://schemas.microsoft.com/office/drawing/2014/main" id="{C49C0FE9-64AA-72DC-298D-8C4E11F4AE8D}"/>
              </a:ext>
            </a:extLst>
          </p:cNvPr>
          <p:cNvCxnSpPr>
            <a:stCxn id="169" idx="3"/>
            <a:endCxn id="184" idx="1"/>
          </p:cNvCxnSpPr>
          <p:nvPr/>
        </p:nvCxnSpPr>
        <p:spPr>
          <a:xfrm flipV="1">
            <a:off x="19475525" y="7976628"/>
            <a:ext cx="1893470" cy="61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7ABB1549-6054-BCF0-41F6-633B80B42C22}"/>
              </a:ext>
            </a:extLst>
          </p:cNvPr>
          <p:cNvCxnSpPr>
            <a:stCxn id="123" idx="4"/>
            <a:endCxn id="131" idx="0"/>
          </p:cNvCxnSpPr>
          <p:nvPr/>
        </p:nvCxnSpPr>
        <p:spPr>
          <a:xfrm flipH="1">
            <a:off x="12713188" y="3113877"/>
            <a:ext cx="951348"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a:extLst>
              <a:ext uri="{FF2B5EF4-FFF2-40B4-BE49-F238E27FC236}">
                <a16:creationId xmlns:a16="http://schemas.microsoft.com/office/drawing/2014/main" id="{162ED84A-5C9F-F399-C84A-8155F98B4728}"/>
              </a:ext>
            </a:extLst>
          </p:cNvPr>
          <p:cNvCxnSpPr>
            <a:cxnSpLocks/>
            <a:stCxn id="123" idx="4"/>
            <a:endCxn id="134" idx="0"/>
          </p:cNvCxnSpPr>
          <p:nvPr/>
        </p:nvCxnSpPr>
        <p:spPr>
          <a:xfrm>
            <a:off x="13664536" y="3113877"/>
            <a:ext cx="2521526"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a:extLst>
              <a:ext uri="{FF2B5EF4-FFF2-40B4-BE49-F238E27FC236}">
                <a16:creationId xmlns:a16="http://schemas.microsoft.com/office/drawing/2014/main" id="{1827B41E-8414-DDDF-B368-267EEE99EB6A}"/>
              </a:ext>
            </a:extLst>
          </p:cNvPr>
          <p:cNvCxnSpPr>
            <a:cxnSpLocks/>
            <a:stCxn id="123" idx="4"/>
            <a:endCxn id="137" idx="0"/>
          </p:cNvCxnSpPr>
          <p:nvPr/>
        </p:nvCxnSpPr>
        <p:spPr>
          <a:xfrm>
            <a:off x="13664536" y="3113877"/>
            <a:ext cx="5994400"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a:extLst>
              <a:ext uri="{FF2B5EF4-FFF2-40B4-BE49-F238E27FC236}">
                <a16:creationId xmlns:a16="http://schemas.microsoft.com/office/drawing/2014/main" id="{8A190761-C567-8527-DED6-E6B38545807C}"/>
              </a:ext>
            </a:extLst>
          </p:cNvPr>
          <p:cNvCxnSpPr>
            <a:stCxn id="131" idx="0"/>
            <a:endCxn id="125" idx="4"/>
          </p:cNvCxnSpPr>
          <p:nvPr/>
        </p:nvCxnSpPr>
        <p:spPr>
          <a:xfrm flipV="1">
            <a:off x="12713188" y="3114707"/>
            <a:ext cx="5091125" cy="127073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1B5EBF25-B666-568E-A9D0-329CD19A9B33}"/>
              </a:ext>
            </a:extLst>
          </p:cNvPr>
          <p:cNvCxnSpPr>
            <a:cxnSpLocks/>
            <a:stCxn id="134" idx="0"/>
            <a:endCxn id="125" idx="4"/>
          </p:cNvCxnSpPr>
          <p:nvPr/>
        </p:nvCxnSpPr>
        <p:spPr>
          <a:xfrm flipV="1">
            <a:off x="16186062" y="3114707"/>
            <a:ext cx="1618251" cy="12707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a:extLst>
              <a:ext uri="{FF2B5EF4-FFF2-40B4-BE49-F238E27FC236}">
                <a16:creationId xmlns:a16="http://schemas.microsoft.com/office/drawing/2014/main" id="{5AD4037F-E76B-AF76-32A2-D62FC57DDCCD}"/>
              </a:ext>
            </a:extLst>
          </p:cNvPr>
          <p:cNvCxnSpPr>
            <a:cxnSpLocks/>
            <a:stCxn id="137" idx="0"/>
            <a:endCxn id="125" idx="4"/>
          </p:cNvCxnSpPr>
          <p:nvPr/>
        </p:nvCxnSpPr>
        <p:spPr>
          <a:xfrm flipH="1" flipV="1">
            <a:off x="17804313" y="3114707"/>
            <a:ext cx="1854623" cy="12707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FAD5030C-B68C-BF16-E252-36C2F3F70991}"/>
              </a:ext>
            </a:extLst>
          </p:cNvPr>
          <p:cNvSpPr txBox="1"/>
          <p:nvPr/>
        </p:nvSpPr>
        <p:spPr>
          <a:xfrm>
            <a:off x="7492043" y="1797996"/>
            <a:ext cx="1811714" cy="369332"/>
          </a:xfrm>
          <a:prstGeom prst="rect">
            <a:avLst/>
          </a:prstGeom>
          <a:noFill/>
        </p:spPr>
        <p:txBody>
          <a:bodyPr wrap="none" rtlCol="0">
            <a:spAutoFit/>
          </a:bodyPr>
          <a:lstStyle/>
          <a:p>
            <a:r>
              <a:rPr lang="en" altLang="zh-CN" sz="1800" b="1" i="1" dirty="0">
                <a:solidFill>
                  <a:srgbClr val="000000"/>
                </a:solidFill>
                <a:effectLst/>
                <a:latin typeface="Calibri" panose="020F0502020204030204" pitchFamily="34" charset="0"/>
                <a:cs typeface="Calibri" panose="020F0502020204030204" pitchFamily="34" charset="0"/>
              </a:rPr>
              <a:t>Application layer</a:t>
            </a:r>
            <a:endParaRPr kumimoji="1" lang="zh-CN" altLang="en-US" sz="1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203" name="文本框 202">
            <a:extLst>
              <a:ext uri="{FF2B5EF4-FFF2-40B4-BE49-F238E27FC236}">
                <a16:creationId xmlns:a16="http://schemas.microsoft.com/office/drawing/2014/main" id="{CBBDFA7D-D8EA-388A-42D3-9948DC6CF4D2}"/>
              </a:ext>
            </a:extLst>
          </p:cNvPr>
          <p:cNvSpPr txBox="1"/>
          <p:nvPr/>
        </p:nvSpPr>
        <p:spPr>
          <a:xfrm>
            <a:off x="7501768" y="3821544"/>
            <a:ext cx="2079416" cy="369332"/>
          </a:xfrm>
          <a:prstGeom prst="rect">
            <a:avLst/>
          </a:prstGeom>
          <a:noFill/>
        </p:spPr>
        <p:txBody>
          <a:bodyPr wrap="none" rtlCol="0">
            <a:spAutoFit/>
          </a:bodyPr>
          <a:lstStyle/>
          <a:p>
            <a:r>
              <a:rPr lang="en" altLang="zh-CN" sz="1800" b="1" i="1" dirty="0">
                <a:solidFill>
                  <a:srgbClr val="000000"/>
                </a:solidFill>
                <a:effectLst/>
                <a:latin typeface="Calibri" panose="020F0502020204030204" pitchFamily="34" charset="0"/>
                <a:cs typeface="Calibri" panose="020F0502020204030204" pitchFamily="34" charset="0"/>
              </a:rPr>
              <a:t>Stateless logic layer</a:t>
            </a:r>
            <a:endParaRPr kumimoji="1" lang="zh-CN" altLang="en-US" sz="1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204" name="文本框 203">
            <a:extLst>
              <a:ext uri="{FF2B5EF4-FFF2-40B4-BE49-F238E27FC236}">
                <a16:creationId xmlns:a16="http://schemas.microsoft.com/office/drawing/2014/main" id="{E9F229B1-9968-D7AD-ED98-2F9EDCA3C44C}"/>
              </a:ext>
            </a:extLst>
          </p:cNvPr>
          <p:cNvSpPr txBox="1"/>
          <p:nvPr/>
        </p:nvSpPr>
        <p:spPr>
          <a:xfrm>
            <a:off x="7510622" y="6605153"/>
            <a:ext cx="1468672" cy="369332"/>
          </a:xfrm>
          <a:prstGeom prst="rect">
            <a:avLst/>
          </a:prstGeom>
          <a:noFill/>
        </p:spPr>
        <p:txBody>
          <a:bodyPr wrap="none" rtlCol="0">
            <a:spAutoFit/>
          </a:bodyPr>
          <a:lstStyle/>
          <a:p>
            <a:r>
              <a:rPr lang="en" altLang="zh-CN" sz="1800" b="1" i="1" dirty="0">
                <a:solidFill>
                  <a:srgbClr val="000000"/>
                </a:solidFill>
                <a:effectLst/>
                <a:latin typeface="Calibri" panose="020F0502020204030204" pitchFamily="34" charset="0"/>
                <a:cs typeface="Calibri" panose="020F0502020204030204" pitchFamily="34" charset="0"/>
              </a:rPr>
              <a:t>Storage layer</a:t>
            </a:r>
            <a:endParaRPr kumimoji="1" lang="zh-CN" altLang="en-US" sz="1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205" name="上下箭头 204">
            <a:extLst>
              <a:ext uri="{FF2B5EF4-FFF2-40B4-BE49-F238E27FC236}">
                <a16:creationId xmlns:a16="http://schemas.microsoft.com/office/drawing/2014/main" id="{22A9C639-2D58-73FA-B984-88BA4B18DCA8}"/>
              </a:ext>
            </a:extLst>
          </p:cNvPr>
          <p:cNvSpPr/>
          <p:nvPr/>
        </p:nvSpPr>
        <p:spPr>
          <a:xfrm>
            <a:off x="15959773" y="5994286"/>
            <a:ext cx="452574" cy="998456"/>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solidFill>
                <a:srgbClr val="000000"/>
              </a:solidFill>
              <a:latin typeface="Calibri" panose="020F0502020204030204" pitchFamily="34" charset="0"/>
              <a:cs typeface="Calibri" panose="020F0502020204030204" pitchFamily="34" charset="0"/>
            </a:endParaRPr>
          </a:p>
        </p:txBody>
      </p:sp>
      <p:cxnSp>
        <p:nvCxnSpPr>
          <p:cNvPr id="206" name="直线箭头连接符 205">
            <a:extLst>
              <a:ext uri="{FF2B5EF4-FFF2-40B4-BE49-F238E27FC236}">
                <a16:creationId xmlns:a16="http://schemas.microsoft.com/office/drawing/2014/main" id="{5DC323CA-AD3A-E9F6-AF85-9854C4552E88}"/>
              </a:ext>
            </a:extLst>
          </p:cNvPr>
          <p:cNvCxnSpPr>
            <a:cxnSpLocks/>
            <a:endCxn id="141" idx="0"/>
          </p:cNvCxnSpPr>
          <p:nvPr/>
        </p:nvCxnSpPr>
        <p:spPr>
          <a:xfrm flipH="1">
            <a:off x="8650631" y="8213000"/>
            <a:ext cx="17826" cy="460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a:extLst>
              <a:ext uri="{FF2B5EF4-FFF2-40B4-BE49-F238E27FC236}">
                <a16:creationId xmlns:a16="http://schemas.microsoft.com/office/drawing/2014/main" id="{FDC39979-C8E4-6BF6-7B6F-5C198BB97CB4}"/>
              </a:ext>
            </a:extLst>
          </p:cNvPr>
          <p:cNvCxnSpPr>
            <a:cxnSpLocks/>
            <a:stCxn id="140" idx="2"/>
            <a:endCxn id="143" idx="0"/>
          </p:cNvCxnSpPr>
          <p:nvPr/>
        </p:nvCxnSpPr>
        <p:spPr>
          <a:xfrm>
            <a:off x="8655249" y="8191393"/>
            <a:ext cx="1611746" cy="47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a:extLst>
              <a:ext uri="{FF2B5EF4-FFF2-40B4-BE49-F238E27FC236}">
                <a16:creationId xmlns:a16="http://schemas.microsoft.com/office/drawing/2014/main" id="{DF2EFA1A-90A0-1BEC-520E-B9E70D75A33B}"/>
              </a:ext>
            </a:extLst>
          </p:cNvPr>
          <p:cNvCxnSpPr>
            <a:cxnSpLocks/>
            <a:endCxn id="144" idx="0"/>
          </p:cNvCxnSpPr>
          <p:nvPr/>
        </p:nvCxnSpPr>
        <p:spPr>
          <a:xfrm>
            <a:off x="8659866" y="8169785"/>
            <a:ext cx="3223492" cy="496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a:extLst>
              <a:ext uri="{FF2B5EF4-FFF2-40B4-BE49-F238E27FC236}">
                <a16:creationId xmlns:a16="http://schemas.microsoft.com/office/drawing/2014/main" id="{1C8BB870-287A-D89C-5777-C7BFC2426D3C}"/>
              </a:ext>
            </a:extLst>
          </p:cNvPr>
          <p:cNvCxnSpPr>
            <a:cxnSpLocks/>
            <a:stCxn id="141" idx="2"/>
            <a:endCxn id="142" idx="0"/>
          </p:cNvCxnSpPr>
          <p:nvPr/>
        </p:nvCxnSpPr>
        <p:spPr>
          <a:xfrm>
            <a:off x="8650630" y="9078396"/>
            <a:ext cx="0" cy="357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a:extLst>
              <a:ext uri="{FF2B5EF4-FFF2-40B4-BE49-F238E27FC236}">
                <a16:creationId xmlns:a16="http://schemas.microsoft.com/office/drawing/2014/main" id="{FD719B68-0167-833A-D571-21F627CEB1AB}"/>
              </a:ext>
            </a:extLst>
          </p:cNvPr>
          <p:cNvCxnSpPr>
            <a:cxnSpLocks/>
            <a:stCxn id="141" idx="2"/>
            <a:endCxn id="145" idx="0"/>
          </p:cNvCxnSpPr>
          <p:nvPr/>
        </p:nvCxnSpPr>
        <p:spPr>
          <a:xfrm>
            <a:off x="8650631" y="9078397"/>
            <a:ext cx="1616362" cy="357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a:extLst>
              <a:ext uri="{FF2B5EF4-FFF2-40B4-BE49-F238E27FC236}">
                <a16:creationId xmlns:a16="http://schemas.microsoft.com/office/drawing/2014/main" id="{7D6ACD97-74BB-6279-0750-016A07AF5A19}"/>
              </a:ext>
            </a:extLst>
          </p:cNvPr>
          <p:cNvCxnSpPr>
            <a:cxnSpLocks/>
            <a:endCxn id="146" idx="0"/>
          </p:cNvCxnSpPr>
          <p:nvPr/>
        </p:nvCxnSpPr>
        <p:spPr>
          <a:xfrm>
            <a:off x="8650630" y="9078397"/>
            <a:ext cx="3232728" cy="357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a:extLst>
              <a:ext uri="{FF2B5EF4-FFF2-40B4-BE49-F238E27FC236}">
                <a16:creationId xmlns:a16="http://schemas.microsoft.com/office/drawing/2014/main" id="{8A82D248-E53A-EA2D-A21C-29997A26F679}"/>
              </a:ext>
            </a:extLst>
          </p:cNvPr>
          <p:cNvCxnSpPr>
            <a:endCxn id="121" idx="0"/>
          </p:cNvCxnSpPr>
          <p:nvPr/>
        </p:nvCxnSpPr>
        <p:spPr>
          <a:xfrm>
            <a:off x="8650626" y="9919970"/>
            <a:ext cx="2516912" cy="230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7CE170FB-4A24-C331-5F6D-C6006F2DEB0E}"/>
              </a:ext>
            </a:extLst>
          </p:cNvPr>
          <p:cNvGrpSpPr/>
          <p:nvPr/>
        </p:nvGrpSpPr>
        <p:grpSpPr>
          <a:xfrm>
            <a:off x="1043709" y="2764827"/>
            <a:ext cx="4591856" cy="1946650"/>
            <a:chOff x="996685" y="2451404"/>
            <a:chExt cx="4591856" cy="1946650"/>
          </a:xfrm>
        </p:grpSpPr>
        <p:sp>
          <p:nvSpPr>
            <p:cNvPr id="217" name="矩形 216">
              <a:extLst>
                <a:ext uri="{FF2B5EF4-FFF2-40B4-BE49-F238E27FC236}">
                  <a16:creationId xmlns:a16="http://schemas.microsoft.com/office/drawing/2014/main" id="{F200DEB4-C0FC-3965-33CF-7F85425F22E7}"/>
                </a:ext>
              </a:extLst>
            </p:cNvPr>
            <p:cNvSpPr/>
            <p:nvPr/>
          </p:nvSpPr>
          <p:spPr>
            <a:xfrm>
              <a:off x="996685" y="2939801"/>
              <a:ext cx="4591854" cy="1458253"/>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l">
                <a:buAutoNum type="arabicPeriod"/>
              </a:pPr>
              <a:r>
                <a:rPr lang="en" altLang="zh-CN" sz="2100" b="0" i="0" dirty="0">
                  <a:solidFill>
                    <a:srgbClr val="000000"/>
                  </a:solidFill>
                  <a:effectLst/>
                  <a:latin typeface="Calibri" panose="020F0502020204030204" pitchFamily="34" charset="0"/>
                  <a:cs typeface="Calibri" panose="020F0502020204030204" pitchFamily="34" charset="0"/>
                </a:rPr>
                <a:t>Support multi-language client</a:t>
              </a:r>
            </a:p>
            <a:p>
              <a:pPr marL="457200" indent="-457200" algn="l">
                <a:buAutoNum type="arabicPeriod"/>
              </a:pPr>
              <a:endParaRPr lang="en" altLang="zh-CN" sz="2100" b="0" i="0" dirty="0">
                <a:solidFill>
                  <a:srgbClr val="000000"/>
                </a:solidFill>
                <a:effectLst/>
                <a:latin typeface="Calibri" panose="020F0502020204030204" pitchFamily="34" charset="0"/>
                <a:cs typeface="Calibri" panose="020F0502020204030204" pitchFamily="34" charset="0"/>
              </a:endParaRPr>
            </a:p>
            <a:p>
              <a:pPr marL="457200" indent="-457200" algn="l">
                <a:buAutoNum type="arabicPeriod"/>
              </a:pPr>
              <a:r>
                <a:rPr kumimoji="1" lang="en" altLang="zh-CN" sz="21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Support multi big data frameworks</a:t>
              </a:r>
              <a:endParaRPr kumimoji="1" lang="zh-CN" altLang="en-US" sz="21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218" name="矩形 217">
              <a:extLst>
                <a:ext uri="{FF2B5EF4-FFF2-40B4-BE49-F238E27FC236}">
                  <a16:creationId xmlns:a16="http://schemas.microsoft.com/office/drawing/2014/main" id="{D69A91F9-C040-E071-DA80-3235F08C6572}"/>
                </a:ext>
              </a:extLst>
            </p:cNvPr>
            <p:cNvSpPr/>
            <p:nvPr/>
          </p:nvSpPr>
          <p:spPr>
            <a:xfrm>
              <a:off x="996685" y="2451404"/>
              <a:ext cx="4591856" cy="488397"/>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Application</a:t>
              </a:r>
              <a:r>
                <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layer</a:t>
              </a:r>
              <a:endPar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p:txBody>
        </p:sp>
      </p:grpSp>
      <p:grpSp>
        <p:nvGrpSpPr>
          <p:cNvPr id="44" name="组合 43">
            <a:extLst>
              <a:ext uri="{FF2B5EF4-FFF2-40B4-BE49-F238E27FC236}">
                <a16:creationId xmlns:a16="http://schemas.microsoft.com/office/drawing/2014/main" id="{5516D9D5-E25C-665C-8ECD-E4C023B8E74F}"/>
              </a:ext>
            </a:extLst>
          </p:cNvPr>
          <p:cNvGrpSpPr/>
          <p:nvPr/>
        </p:nvGrpSpPr>
        <p:grpSpPr>
          <a:xfrm>
            <a:off x="1043709" y="6167551"/>
            <a:ext cx="4591856" cy="2595416"/>
            <a:chOff x="895742" y="5695553"/>
            <a:chExt cx="4591856" cy="2595416"/>
          </a:xfrm>
        </p:grpSpPr>
        <p:sp>
          <p:nvSpPr>
            <p:cNvPr id="226" name="矩形 225">
              <a:extLst>
                <a:ext uri="{FF2B5EF4-FFF2-40B4-BE49-F238E27FC236}">
                  <a16:creationId xmlns:a16="http://schemas.microsoft.com/office/drawing/2014/main" id="{0D278369-DC7F-1C7D-2934-9B7EAEC86668}"/>
                </a:ext>
              </a:extLst>
            </p:cNvPr>
            <p:cNvSpPr/>
            <p:nvPr/>
          </p:nvSpPr>
          <p:spPr>
            <a:xfrm>
              <a:off x="895742" y="6183950"/>
              <a:ext cx="4591854" cy="2107019"/>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l">
                <a:buAutoNum type="arabicPeriod"/>
              </a:pPr>
              <a:r>
                <a:rPr lang="en-US" altLang="zh-CN" sz="2100" b="0" i="0" dirty="0">
                  <a:solidFill>
                    <a:srgbClr val="000000"/>
                  </a:solidFill>
                  <a:effectLst/>
                  <a:latin typeface="Calibri" panose="020F0502020204030204" pitchFamily="34" charset="0"/>
                  <a:cs typeface="Calibri" panose="020F0502020204030204" pitchFamily="34" charset="0"/>
                </a:rPr>
                <a:t>Stateless</a:t>
              </a:r>
              <a:r>
                <a:rPr lang="zh-CN" altLang="en-US" sz="2100" b="0" i="0" dirty="0">
                  <a:solidFill>
                    <a:srgbClr val="000000"/>
                  </a:solidFill>
                  <a:effectLst/>
                  <a:latin typeface="Calibri" panose="020F0502020204030204" pitchFamily="34" charset="0"/>
                  <a:cs typeface="Calibri" panose="020F0502020204030204" pitchFamily="34" charset="0"/>
                </a:rPr>
                <a:t> </a:t>
              </a:r>
              <a:r>
                <a:rPr lang="en-US" altLang="zh-CN" sz="2100" b="0" i="0" dirty="0">
                  <a:solidFill>
                    <a:srgbClr val="000000"/>
                  </a:solidFill>
                  <a:effectLst/>
                  <a:latin typeface="Calibri" panose="020F0502020204030204" pitchFamily="34" charset="0"/>
                  <a:cs typeface="Calibri" panose="020F0502020204030204" pitchFamily="34" charset="0"/>
                </a:rPr>
                <a:t>b</a:t>
              </a:r>
              <a:r>
                <a:rPr lang="en-US" altLang="zh-CN" sz="2100" dirty="0">
                  <a:solidFill>
                    <a:srgbClr val="000000"/>
                  </a:solidFill>
                  <a:latin typeface="Calibri" panose="020F0502020204030204" pitchFamily="34" charset="0"/>
                  <a:cs typeface="Calibri" panose="020F0502020204030204" pitchFamily="34" charset="0"/>
                </a:rPr>
                <a:t>roker</a:t>
              </a:r>
              <a:endParaRPr lang="en" altLang="zh-CN" sz="2100" dirty="0">
                <a:solidFill>
                  <a:srgbClr val="000000"/>
                </a:solidFill>
                <a:latin typeface="Calibri" panose="020F0502020204030204" pitchFamily="34" charset="0"/>
                <a:cs typeface="Calibri" panose="020F0502020204030204" pitchFamily="34" charset="0"/>
              </a:endParaRPr>
            </a:p>
            <a:p>
              <a:pPr marL="457200" indent="-457200" algn="l">
                <a:buAutoNum type="arabicPeriod"/>
              </a:pPr>
              <a:endParaRPr lang="en" altLang="zh-CN" sz="2100" b="0" i="0" dirty="0">
                <a:solidFill>
                  <a:srgbClr val="000000"/>
                </a:solidFill>
                <a:effectLst/>
                <a:latin typeface="Calibri" panose="020F0502020204030204" pitchFamily="34" charset="0"/>
                <a:cs typeface="Calibri" panose="020F0502020204030204" pitchFamily="34" charset="0"/>
              </a:endParaRPr>
            </a:p>
            <a:p>
              <a:pPr marL="457200" indent="-457200" algn="l">
                <a:buAutoNum type="arabicPeriod"/>
              </a:pPr>
              <a:r>
                <a:rPr lang="en" altLang="zh-CN" sz="2100" b="0" i="0" dirty="0">
                  <a:solidFill>
                    <a:srgbClr val="000000"/>
                  </a:solidFill>
                  <a:effectLst/>
                  <a:latin typeface="Calibri" panose="020F0502020204030204" pitchFamily="34" charset="0"/>
                  <a:cs typeface="Calibri" panose="020F0502020204030204" pitchFamily="34" charset="0"/>
                </a:rPr>
                <a:t>Cloud Native</a:t>
              </a:r>
            </a:p>
            <a:p>
              <a:pPr marL="457200" indent="-457200" algn="l">
                <a:buAutoNum type="arabicPeriod"/>
              </a:pPr>
              <a:endParaRPr lang="en" altLang="zh-CN" sz="2100" dirty="0">
                <a:solidFill>
                  <a:srgbClr val="000000"/>
                </a:solidFill>
                <a:latin typeface="Calibri" panose="020F0502020204030204" pitchFamily="34" charset="0"/>
                <a:cs typeface="Calibri" panose="020F0502020204030204" pitchFamily="34" charset="0"/>
              </a:endParaRPr>
            </a:p>
            <a:p>
              <a:pPr marL="457200" indent="-457200" algn="l">
                <a:buFontTx/>
                <a:buAutoNum type="arabicPeriod"/>
              </a:pPr>
              <a:r>
                <a:rPr lang="en" altLang="zh-CN" sz="2100" b="0" i="0" dirty="0">
                  <a:solidFill>
                    <a:srgbClr val="000000"/>
                  </a:solidFill>
                  <a:effectLst/>
                  <a:latin typeface="Calibri" panose="020F0502020204030204" pitchFamily="34" charset="0"/>
                  <a:cs typeface="Calibri" panose="020F0502020204030204" pitchFamily="34" charset="0"/>
                </a:rPr>
                <a:t>Streaming scenario</a:t>
              </a:r>
            </a:p>
          </p:txBody>
        </p:sp>
        <p:sp>
          <p:nvSpPr>
            <p:cNvPr id="227" name="矩形 226">
              <a:extLst>
                <a:ext uri="{FF2B5EF4-FFF2-40B4-BE49-F238E27FC236}">
                  <a16:creationId xmlns:a16="http://schemas.microsoft.com/office/drawing/2014/main" id="{F834FF81-A487-98F5-3044-07F1321351DA}"/>
                </a:ext>
              </a:extLst>
            </p:cNvPr>
            <p:cNvSpPr/>
            <p:nvPr/>
          </p:nvSpPr>
          <p:spPr>
            <a:xfrm>
              <a:off x="895742" y="5695553"/>
              <a:ext cx="4591856" cy="488397"/>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Stateless</a:t>
              </a:r>
              <a:r>
                <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logic</a:t>
              </a:r>
              <a:r>
                <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layer</a:t>
              </a:r>
              <a:endPar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p:txBody>
        </p:sp>
      </p:grpSp>
      <p:grpSp>
        <p:nvGrpSpPr>
          <p:cNvPr id="46" name="组合 45">
            <a:extLst>
              <a:ext uri="{FF2B5EF4-FFF2-40B4-BE49-F238E27FC236}">
                <a16:creationId xmlns:a16="http://schemas.microsoft.com/office/drawing/2014/main" id="{48943D33-A376-C3FA-6DD3-273E4F7D95AC}"/>
              </a:ext>
            </a:extLst>
          </p:cNvPr>
          <p:cNvGrpSpPr/>
          <p:nvPr/>
        </p:nvGrpSpPr>
        <p:grpSpPr>
          <a:xfrm>
            <a:off x="1043709" y="10219040"/>
            <a:ext cx="4591856" cy="2476234"/>
            <a:chOff x="980936" y="9905617"/>
            <a:chExt cx="4591856" cy="2476234"/>
          </a:xfrm>
        </p:grpSpPr>
        <p:sp>
          <p:nvSpPr>
            <p:cNvPr id="228" name="矩形 227">
              <a:extLst>
                <a:ext uri="{FF2B5EF4-FFF2-40B4-BE49-F238E27FC236}">
                  <a16:creationId xmlns:a16="http://schemas.microsoft.com/office/drawing/2014/main" id="{12219530-83BA-46EC-A371-33983826583F}"/>
                </a:ext>
              </a:extLst>
            </p:cNvPr>
            <p:cNvSpPr/>
            <p:nvPr/>
          </p:nvSpPr>
          <p:spPr>
            <a:xfrm>
              <a:off x="980936" y="10394014"/>
              <a:ext cx="4591854" cy="1987837"/>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l">
                <a:buAutoNum type="arabicPeriod"/>
              </a:pPr>
              <a:r>
                <a:rPr lang="en" altLang="zh-CN" sz="2100" b="0" i="0" dirty="0">
                  <a:solidFill>
                    <a:srgbClr val="000000"/>
                  </a:solidFill>
                  <a:effectLst/>
                  <a:latin typeface="Calibri" panose="020F0502020204030204" pitchFamily="34" charset="0"/>
                  <a:cs typeface="Calibri" panose="020F0502020204030204" pitchFamily="34" charset="0"/>
                </a:rPr>
                <a:t>Striped writing</a:t>
              </a:r>
            </a:p>
            <a:p>
              <a:pPr marL="457200" indent="-457200" algn="l">
                <a:buAutoNum type="arabicPeriod"/>
              </a:pPr>
              <a:endParaRPr lang="en" altLang="zh-CN" sz="2100" b="0" i="0" dirty="0">
                <a:solidFill>
                  <a:srgbClr val="000000"/>
                </a:solidFill>
                <a:effectLst/>
                <a:latin typeface="Calibri" panose="020F0502020204030204" pitchFamily="34" charset="0"/>
                <a:cs typeface="Calibri" panose="020F0502020204030204" pitchFamily="34" charset="0"/>
              </a:endParaRPr>
            </a:p>
            <a:p>
              <a:pPr marL="457200" indent="-457200" algn="l">
                <a:buAutoNum type="arabicPeriod"/>
              </a:pPr>
              <a:r>
                <a:rPr kumimoji="1" lang="en" altLang="zh-CN" sz="21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Isolation</a:t>
              </a:r>
            </a:p>
            <a:p>
              <a:pPr marL="457200" indent="-457200" algn="l">
                <a:buAutoNum type="arabicPeriod"/>
              </a:pPr>
              <a:endParaRPr kumimoji="1" lang="en" altLang="zh-CN" sz="21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pPr marL="457200" indent="-457200" algn="l">
                <a:buAutoNum type="arabicPeriod"/>
              </a:pPr>
              <a:r>
                <a:rPr kumimoji="1" lang="en" altLang="zh-CN" sz="21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Batch processing scenarios</a:t>
              </a:r>
              <a:endParaRPr kumimoji="1" lang="zh-CN" altLang="en-US" sz="21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229" name="矩形 228">
              <a:extLst>
                <a:ext uri="{FF2B5EF4-FFF2-40B4-BE49-F238E27FC236}">
                  <a16:creationId xmlns:a16="http://schemas.microsoft.com/office/drawing/2014/main" id="{93B7C582-3F13-3220-411E-2197B0AAED93}"/>
                </a:ext>
              </a:extLst>
            </p:cNvPr>
            <p:cNvSpPr/>
            <p:nvPr/>
          </p:nvSpPr>
          <p:spPr>
            <a:xfrm>
              <a:off x="980936" y="9905617"/>
              <a:ext cx="4591856" cy="488397"/>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Storage</a:t>
              </a:r>
              <a:r>
                <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layer</a:t>
              </a:r>
              <a:endParaRPr kumimoji="1" lang="zh-CN" altLang="en-US" sz="24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endParaRPr>
            </a:p>
          </p:txBody>
        </p:sp>
      </p:grpSp>
    </p:spTree>
    <p:extLst>
      <p:ext uri="{BB962C8B-B14F-4D97-AF65-F5344CB8AC3E}">
        <p14:creationId xmlns:p14="http://schemas.microsoft.com/office/powerpoint/2010/main" val="20082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2D1873CA-98FD-BB03-0D9E-E08118AD762E}"/>
              </a:ext>
            </a:extLst>
          </p:cNvPr>
          <p:cNvSpPr/>
          <p:nvPr/>
        </p:nvSpPr>
        <p:spPr>
          <a:xfrm>
            <a:off x="5857581" y="11488023"/>
            <a:ext cx="14485551" cy="1598187"/>
          </a:xfrm>
          <a:prstGeom prst="rect">
            <a:avLst/>
          </a:prstGeom>
          <a:solidFill>
            <a:schemeClr val="tx2">
              <a:lumMod val="20000"/>
              <a:lumOff val="80000"/>
            </a:schemeClr>
          </a:solidFill>
          <a:ln w="15875" cap="flat">
            <a:solidFill>
              <a:schemeClr val="dk1">
                <a:shade val="95000"/>
                <a:satMod val="104999"/>
              </a:schemeClr>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5</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6072468"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Why</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Pulsar</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1</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How</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we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use</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pic>
        <p:nvPicPr>
          <p:cNvPr id="7" name="图形 6" descr="文档 轮廓">
            <a:extLst>
              <a:ext uri="{FF2B5EF4-FFF2-40B4-BE49-F238E27FC236}">
                <a16:creationId xmlns:a16="http://schemas.microsoft.com/office/drawing/2014/main" id="{91B2EF21-97A4-6AE8-353F-5257112DF5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468" y="6977520"/>
            <a:ext cx="927402" cy="927402"/>
          </a:xfrm>
          <a:prstGeom prst="rect">
            <a:avLst/>
          </a:prstGeom>
        </p:spPr>
      </p:pic>
      <p:pic>
        <p:nvPicPr>
          <p:cNvPr id="9" name="图形 8" descr="正态分布 轮廓">
            <a:extLst>
              <a:ext uri="{FF2B5EF4-FFF2-40B4-BE49-F238E27FC236}">
                <a16:creationId xmlns:a16="http://schemas.microsoft.com/office/drawing/2014/main" id="{879989EF-73A3-C6C4-7A51-22F860592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510" y="5467286"/>
            <a:ext cx="927402" cy="927402"/>
          </a:xfrm>
          <a:prstGeom prst="rect">
            <a:avLst/>
          </a:prstGeom>
        </p:spPr>
      </p:pic>
      <p:pic>
        <p:nvPicPr>
          <p:cNvPr id="12" name="图形 11" descr="Ui Ux 轮廓">
            <a:extLst>
              <a:ext uri="{FF2B5EF4-FFF2-40B4-BE49-F238E27FC236}">
                <a16:creationId xmlns:a16="http://schemas.microsoft.com/office/drawing/2014/main" id="{ACBF3BE2-1AE5-444F-0301-03B824E02B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384" y="8319888"/>
            <a:ext cx="927402" cy="927402"/>
          </a:xfrm>
          <a:prstGeom prst="rect">
            <a:avLst/>
          </a:prstGeom>
        </p:spPr>
      </p:pic>
      <p:sp>
        <p:nvSpPr>
          <p:cNvPr id="15" name="矩形 14">
            <a:extLst>
              <a:ext uri="{FF2B5EF4-FFF2-40B4-BE49-F238E27FC236}">
                <a16:creationId xmlns:a16="http://schemas.microsoft.com/office/drawing/2014/main" id="{B3750E32-E158-4CCD-ED65-723D4B961BF5}"/>
              </a:ext>
            </a:extLst>
          </p:cNvPr>
          <p:cNvSpPr/>
          <p:nvPr/>
        </p:nvSpPr>
        <p:spPr>
          <a:xfrm>
            <a:off x="2813226" y="5130926"/>
            <a:ext cx="2517180" cy="4979806"/>
          </a:xfrm>
          <a:prstGeom prst="rect">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25" name="文本框 24">
            <a:extLst>
              <a:ext uri="{FF2B5EF4-FFF2-40B4-BE49-F238E27FC236}">
                <a16:creationId xmlns:a16="http://schemas.microsoft.com/office/drawing/2014/main" id="{FFD6B355-BC59-A862-9A4F-8C987F07B41D}"/>
              </a:ext>
            </a:extLst>
          </p:cNvPr>
          <p:cNvSpPr txBox="1"/>
          <p:nvPr/>
        </p:nvSpPr>
        <p:spPr>
          <a:xfrm>
            <a:off x="2857881" y="5456062"/>
            <a:ext cx="2366353" cy="3970318"/>
          </a:xfrm>
          <a:prstGeom prst="rect">
            <a:avLst/>
          </a:prstGeom>
          <a:noFill/>
        </p:spPr>
        <p:txBody>
          <a:bodyPr wrap="none" rtlCol="0">
            <a:spAutoFit/>
          </a:bodyPr>
          <a:lstStyle/>
          <a:p>
            <a:r>
              <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agent</a:t>
            </a: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r>
              <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SDK</a:t>
            </a: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endPar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a:p>
            <a:r>
              <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Data</a:t>
            </a:r>
            <a:r>
              <a:rPr kumimoji="1" lang="zh-CN" altLang="en-US" sz="28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 </a:t>
            </a:r>
            <a:r>
              <a:rPr kumimoji="1" lang="en-US" altLang="zh-CN" sz="2800" dirty="0">
                <a:solidFill>
                  <a:srgbClr val="000000"/>
                </a:solidFill>
                <a:latin typeface="Calibri" panose="020F0502020204030204" pitchFamily="34" charset="0"/>
                <a:ea typeface="TencentSans W3" panose="020C04030202040F0204" pitchFamily="34" charset="-122"/>
                <a:cs typeface="Calibri" panose="020F0502020204030204" pitchFamily="34" charset="0"/>
              </a:rPr>
              <a:t>collection</a:t>
            </a:r>
            <a:endParaRPr kumimoji="1" lang="zh-CN" altLang="en-US" sz="2800" dirty="0">
              <a:solidFill>
                <a:srgbClr val="000000"/>
              </a:solidFill>
              <a:latin typeface="Calibri" panose="020F0502020204030204" pitchFamily="34" charset="0"/>
              <a:ea typeface="TencentSans W3" panose="020C04030202040F0204" pitchFamily="34" charset="-122"/>
              <a:cs typeface="Calibri" panose="020F0502020204030204" pitchFamily="34" charset="0"/>
            </a:endParaRPr>
          </a:p>
        </p:txBody>
      </p:sp>
      <p:pic>
        <p:nvPicPr>
          <p:cNvPr id="1026" name="Picture 2">
            <a:extLst>
              <a:ext uri="{FF2B5EF4-FFF2-40B4-BE49-F238E27FC236}">
                <a16:creationId xmlns:a16="http://schemas.microsoft.com/office/drawing/2014/main" id="{0CAFC1D1-16BF-956C-14B0-09B89D2D23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9464" y="5583782"/>
            <a:ext cx="623194" cy="8088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7C0EBB3C-984D-92D0-58CA-8DDF43ACC674}"/>
              </a:ext>
            </a:extLst>
          </p:cNvPr>
          <p:cNvGrpSpPr/>
          <p:nvPr/>
        </p:nvGrpSpPr>
        <p:grpSpPr>
          <a:xfrm>
            <a:off x="6416945" y="5700784"/>
            <a:ext cx="2138932" cy="628074"/>
            <a:chOff x="4387954" y="3254489"/>
            <a:chExt cx="1069466" cy="3140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26" name="矩形 25">
              <a:extLst>
                <a:ext uri="{FF2B5EF4-FFF2-40B4-BE49-F238E27FC236}">
                  <a16:creationId xmlns:a16="http://schemas.microsoft.com/office/drawing/2014/main" id="{F34CA370-35E2-D6AD-2777-68727746D2CD}"/>
                </a:ext>
              </a:extLst>
            </p:cNvPr>
            <p:cNvSpPr/>
            <p:nvPr/>
          </p:nvSpPr>
          <p:spPr>
            <a:xfrm>
              <a:off x="4477488" y="3254489"/>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28" name="矩形 27">
              <a:extLst>
                <a:ext uri="{FF2B5EF4-FFF2-40B4-BE49-F238E27FC236}">
                  <a16:creationId xmlns:a16="http://schemas.microsoft.com/office/drawing/2014/main" id="{9149E27B-BB95-B032-74D9-F447D8BFE3B8}"/>
                </a:ext>
              </a:extLst>
            </p:cNvPr>
            <p:cNvSpPr/>
            <p:nvPr/>
          </p:nvSpPr>
          <p:spPr>
            <a:xfrm>
              <a:off x="4431168" y="3294418"/>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29" name="矩形 28">
              <a:extLst>
                <a:ext uri="{FF2B5EF4-FFF2-40B4-BE49-F238E27FC236}">
                  <a16:creationId xmlns:a16="http://schemas.microsoft.com/office/drawing/2014/main" id="{34E8DE56-3C79-541A-F9A5-29FE83007DA2}"/>
                </a:ext>
              </a:extLst>
            </p:cNvPr>
            <p:cNvSpPr/>
            <p:nvPr/>
          </p:nvSpPr>
          <p:spPr>
            <a:xfrm>
              <a:off x="4387954" y="3333575"/>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chemeClr val="tx1"/>
                  </a:solidFill>
                  <a:latin typeface="Calibri" panose="020F0502020204030204" pitchFamily="34" charset="0"/>
                  <a:ea typeface="TencentSans W7" panose="020C04030202040F0204" pitchFamily="34" charset="-122"/>
                  <a:cs typeface="Calibri" panose="020F0502020204030204" pitchFamily="34" charset="0"/>
                </a:rPr>
                <a:t>Pulsar</a:t>
              </a:r>
              <a:endParaRPr kumimoji="1" lang="zh-CN" altLang="en-US" sz="3200" b="1" dirty="0">
                <a:solidFill>
                  <a:schemeClr val="tx1"/>
                </a:solidFill>
                <a:latin typeface="TencentSans W7" panose="020C04030202040F0204" pitchFamily="34" charset="-122"/>
                <a:ea typeface="TencentSans W7" panose="020C04030202040F0204" pitchFamily="34" charset="-122"/>
              </a:endParaRPr>
            </a:p>
          </p:txBody>
        </p:sp>
      </p:grpSp>
      <p:grpSp>
        <p:nvGrpSpPr>
          <p:cNvPr id="36" name="组合 35">
            <a:extLst>
              <a:ext uri="{FF2B5EF4-FFF2-40B4-BE49-F238E27FC236}">
                <a16:creationId xmlns:a16="http://schemas.microsoft.com/office/drawing/2014/main" id="{CC8EFFEF-0CD0-6FDE-CEAB-DE1A32E477DC}"/>
              </a:ext>
            </a:extLst>
          </p:cNvPr>
          <p:cNvGrpSpPr/>
          <p:nvPr/>
        </p:nvGrpSpPr>
        <p:grpSpPr>
          <a:xfrm>
            <a:off x="10872699" y="5704770"/>
            <a:ext cx="2138932" cy="628074"/>
            <a:chOff x="4387954" y="3254489"/>
            <a:chExt cx="1069466" cy="3140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7" name="矩形 36">
              <a:extLst>
                <a:ext uri="{FF2B5EF4-FFF2-40B4-BE49-F238E27FC236}">
                  <a16:creationId xmlns:a16="http://schemas.microsoft.com/office/drawing/2014/main" id="{4A774F45-FBB6-81C6-A878-79AB2BF52EB6}"/>
                </a:ext>
              </a:extLst>
            </p:cNvPr>
            <p:cNvSpPr/>
            <p:nvPr/>
          </p:nvSpPr>
          <p:spPr>
            <a:xfrm>
              <a:off x="4477488" y="3254489"/>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38" name="矩形 37">
              <a:extLst>
                <a:ext uri="{FF2B5EF4-FFF2-40B4-BE49-F238E27FC236}">
                  <a16:creationId xmlns:a16="http://schemas.microsoft.com/office/drawing/2014/main" id="{052B89FB-FF0A-3D2F-B992-54647BBAB86F}"/>
                </a:ext>
              </a:extLst>
            </p:cNvPr>
            <p:cNvSpPr/>
            <p:nvPr/>
          </p:nvSpPr>
          <p:spPr>
            <a:xfrm>
              <a:off x="4431168" y="3294418"/>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39" name="矩形 38">
              <a:extLst>
                <a:ext uri="{FF2B5EF4-FFF2-40B4-BE49-F238E27FC236}">
                  <a16:creationId xmlns:a16="http://schemas.microsoft.com/office/drawing/2014/main" id="{8C19DCF9-7B60-E287-55E3-8FE7DD71BC2B}"/>
                </a:ext>
              </a:extLst>
            </p:cNvPr>
            <p:cNvSpPr/>
            <p:nvPr/>
          </p:nvSpPr>
          <p:spPr>
            <a:xfrm>
              <a:off x="4387954" y="3333575"/>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chemeClr val="tx1"/>
                  </a:solidFill>
                  <a:latin typeface="Calibri" panose="020F0502020204030204" pitchFamily="34" charset="0"/>
                  <a:ea typeface="TencentSans W7" panose="020C04030202040F0204" pitchFamily="34" charset="-122"/>
                  <a:cs typeface="Calibri" panose="020F0502020204030204" pitchFamily="34" charset="0"/>
                </a:rPr>
                <a:t>Pulsar</a:t>
              </a:r>
              <a:endParaRPr kumimoji="1" lang="zh-CN" altLang="en-US" sz="3200" b="1" dirty="0">
                <a:solidFill>
                  <a:schemeClr val="tx1"/>
                </a:solidFill>
                <a:latin typeface="TencentSans W7" panose="020C04030202040F0204" pitchFamily="34" charset="-122"/>
                <a:ea typeface="TencentSans W7" panose="020C04030202040F0204" pitchFamily="34" charset="-122"/>
              </a:endParaRPr>
            </a:p>
          </p:txBody>
        </p:sp>
      </p:grpSp>
      <p:pic>
        <p:nvPicPr>
          <p:cNvPr id="14" name="图片 13" descr="徽标&#10;&#10;描述已自动生成">
            <a:extLst>
              <a:ext uri="{FF2B5EF4-FFF2-40B4-BE49-F238E27FC236}">
                <a16:creationId xmlns:a16="http://schemas.microsoft.com/office/drawing/2014/main" id="{E6A114BE-FB21-4A13-AE37-A16FC2A97145}"/>
              </a:ext>
            </a:extLst>
          </p:cNvPr>
          <p:cNvPicPr>
            <a:picLocks noChangeAspect="1"/>
          </p:cNvPicPr>
          <p:nvPr/>
        </p:nvPicPr>
        <p:blipFill>
          <a:blip r:embed="rId11"/>
          <a:stretch>
            <a:fillRect/>
          </a:stretch>
        </p:blipFill>
        <p:spPr>
          <a:xfrm>
            <a:off x="17282947" y="5020522"/>
            <a:ext cx="2094502" cy="1339608"/>
          </a:xfrm>
          <a:prstGeom prst="rect">
            <a:avLst/>
          </a:prstGeom>
        </p:spPr>
      </p:pic>
      <p:pic>
        <p:nvPicPr>
          <p:cNvPr id="41" name="图形 40">
            <a:extLst>
              <a:ext uri="{FF2B5EF4-FFF2-40B4-BE49-F238E27FC236}">
                <a16:creationId xmlns:a16="http://schemas.microsoft.com/office/drawing/2014/main" id="{287E3ECE-4A0F-8051-A78D-F28F3C2D29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56232" y="8684043"/>
            <a:ext cx="2528440" cy="1893520"/>
          </a:xfrm>
          <a:prstGeom prst="rect">
            <a:avLst/>
          </a:prstGeom>
        </p:spPr>
      </p:pic>
      <p:grpSp>
        <p:nvGrpSpPr>
          <p:cNvPr id="48" name="组合 47">
            <a:extLst>
              <a:ext uri="{FF2B5EF4-FFF2-40B4-BE49-F238E27FC236}">
                <a16:creationId xmlns:a16="http://schemas.microsoft.com/office/drawing/2014/main" id="{533FA674-CA78-0263-EA21-9323F8FC2339}"/>
              </a:ext>
            </a:extLst>
          </p:cNvPr>
          <p:cNvGrpSpPr/>
          <p:nvPr/>
        </p:nvGrpSpPr>
        <p:grpSpPr>
          <a:xfrm>
            <a:off x="6433479" y="8784584"/>
            <a:ext cx="2138932" cy="628074"/>
            <a:chOff x="4387954" y="3254489"/>
            <a:chExt cx="1069466" cy="3140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9" name="矩形 48">
              <a:extLst>
                <a:ext uri="{FF2B5EF4-FFF2-40B4-BE49-F238E27FC236}">
                  <a16:creationId xmlns:a16="http://schemas.microsoft.com/office/drawing/2014/main" id="{F6C741EC-BFAA-E4AB-E234-B849E76EB1A0}"/>
                </a:ext>
              </a:extLst>
            </p:cNvPr>
            <p:cNvSpPr/>
            <p:nvPr/>
          </p:nvSpPr>
          <p:spPr>
            <a:xfrm>
              <a:off x="4477488" y="3254489"/>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50" name="矩形 49">
              <a:extLst>
                <a:ext uri="{FF2B5EF4-FFF2-40B4-BE49-F238E27FC236}">
                  <a16:creationId xmlns:a16="http://schemas.microsoft.com/office/drawing/2014/main" id="{91B94118-7A1E-146F-44AB-B096C32808A9}"/>
                </a:ext>
              </a:extLst>
            </p:cNvPr>
            <p:cNvSpPr/>
            <p:nvPr/>
          </p:nvSpPr>
          <p:spPr>
            <a:xfrm>
              <a:off x="4431168" y="3294418"/>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51" name="矩形 50">
              <a:extLst>
                <a:ext uri="{FF2B5EF4-FFF2-40B4-BE49-F238E27FC236}">
                  <a16:creationId xmlns:a16="http://schemas.microsoft.com/office/drawing/2014/main" id="{0E2A5846-CA87-6603-A1E8-300ACFEF97EA}"/>
                </a:ext>
              </a:extLst>
            </p:cNvPr>
            <p:cNvSpPr/>
            <p:nvPr/>
          </p:nvSpPr>
          <p:spPr>
            <a:xfrm>
              <a:off x="4387954" y="3333575"/>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chemeClr val="tx1"/>
                  </a:solidFill>
                  <a:latin typeface="Calibri" panose="020F0502020204030204" pitchFamily="34" charset="0"/>
                  <a:ea typeface="TencentSans W7" panose="020C04030202040F0204" pitchFamily="34" charset="-122"/>
                  <a:cs typeface="Calibri" panose="020F0502020204030204" pitchFamily="34" charset="0"/>
                </a:rPr>
                <a:t>Pulsar</a:t>
              </a:r>
              <a:endParaRPr kumimoji="1" lang="zh-CN" altLang="en-US" sz="3200" b="1" dirty="0">
                <a:solidFill>
                  <a:schemeClr val="tx1"/>
                </a:solidFill>
                <a:latin typeface="Calibri" panose="020F0502020204030204" pitchFamily="34" charset="0"/>
                <a:ea typeface="TencentSans W7" panose="020C04030202040F0204" pitchFamily="34" charset="-122"/>
                <a:cs typeface="Calibri" panose="020F0502020204030204" pitchFamily="34" charset="0"/>
              </a:endParaRPr>
            </a:p>
          </p:txBody>
        </p:sp>
      </p:grpSp>
      <p:sp>
        <p:nvSpPr>
          <p:cNvPr id="45" name="右箭头 44">
            <a:extLst>
              <a:ext uri="{FF2B5EF4-FFF2-40B4-BE49-F238E27FC236}">
                <a16:creationId xmlns:a16="http://schemas.microsoft.com/office/drawing/2014/main" id="{9BA41DE8-F44D-DA26-6786-423B9CED04F8}"/>
              </a:ext>
            </a:extLst>
          </p:cNvPr>
          <p:cNvSpPr/>
          <p:nvPr/>
        </p:nvSpPr>
        <p:spPr>
          <a:xfrm>
            <a:off x="1796399" y="5845789"/>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54" name="右箭头 53">
            <a:extLst>
              <a:ext uri="{FF2B5EF4-FFF2-40B4-BE49-F238E27FC236}">
                <a16:creationId xmlns:a16="http://schemas.microsoft.com/office/drawing/2014/main" id="{234CA674-D81A-E32A-B5EB-D9C2AE8C07EB}"/>
              </a:ext>
            </a:extLst>
          </p:cNvPr>
          <p:cNvSpPr/>
          <p:nvPr/>
        </p:nvSpPr>
        <p:spPr>
          <a:xfrm>
            <a:off x="1796399" y="7356023"/>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55" name="右箭头 54">
            <a:extLst>
              <a:ext uri="{FF2B5EF4-FFF2-40B4-BE49-F238E27FC236}">
                <a16:creationId xmlns:a16="http://schemas.microsoft.com/office/drawing/2014/main" id="{62572449-F5B7-3DDC-FA5A-FE8FC4CC7340}"/>
              </a:ext>
            </a:extLst>
          </p:cNvPr>
          <p:cNvSpPr/>
          <p:nvPr/>
        </p:nvSpPr>
        <p:spPr>
          <a:xfrm>
            <a:off x="1810519" y="8689615"/>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56" name="右箭头 55">
            <a:extLst>
              <a:ext uri="{FF2B5EF4-FFF2-40B4-BE49-F238E27FC236}">
                <a16:creationId xmlns:a16="http://schemas.microsoft.com/office/drawing/2014/main" id="{B31C9894-BAD0-2938-9E76-5921524B750C}"/>
              </a:ext>
            </a:extLst>
          </p:cNvPr>
          <p:cNvSpPr/>
          <p:nvPr/>
        </p:nvSpPr>
        <p:spPr>
          <a:xfrm>
            <a:off x="8666252" y="5910784"/>
            <a:ext cx="438054" cy="15482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47" name="矩形 46">
            <a:extLst>
              <a:ext uri="{FF2B5EF4-FFF2-40B4-BE49-F238E27FC236}">
                <a16:creationId xmlns:a16="http://schemas.microsoft.com/office/drawing/2014/main" id="{9BC32D46-34C2-24F0-EB7C-B70DCDCA05BC}"/>
              </a:ext>
            </a:extLst>
          </p:cNvPr>
          <p:cNvSpPr/>
          <p:nvPr/>
        </p:nvSpPr>
        <p:spPr>
          <a:xfrm>
            <a:off x="13048675" y="4680593"/>
            <a:ext cx="1675720" cy="401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chemeClr val="tx1"/>
                </a:solidFill>
                <a:latin typeface="Calibri" panose="020F0502020204030204" pitchFamily="34" charset="0"/>
                <a:ea typeface="TencentSans W3" panose="020C04030202040F0204" pitchFamily="34" charset="-122"/>
                <a:cs typeface="Calibri" panose="020F0502020204030204" pitchFamily="34" charset="0"/>
              </a:rPr>
              <a:t>FeatureKV</a:t>
            </a:r>
            <a:endParaRPr kumimoji="1" lang="zh-CN" altLang="en-US" sz="20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59" name="右箭头 58">
            <a:extLst>
              <a:ext uri="{FF2B5EF4-FFF2-40B4-BE49-F238E27FC236}">
                <a16:creationId xmlns:a16="http://schemas.microsoft.com/office/drawing/2014/main" id="{B9DBF7D0-98AA-FDDA-6DC0-A05989BE3C53}"/>
              </a:ext>
            </a:extLst>
          </p:cNvPr>
          <p:cNvSpPr/>
          <p:nvPr/>
        </p:nvSpPr>
        <p:spPr>
          <a:xfrm rot="5400000">
            <a:off x="13602824" y="5234862"/>
            <a:ext cx="485082" cy="277210"/>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66" name="矩形 65">
            <a:extLst>
              <a:ext uri="{FF2B5EF4-FFF2-40B4-BE49-F238E27FC236}">
                <a16:creationId xmlns:a16="http://schemas.microsoft.com/office/drawing/2014/main" id="{8D558C0A-EBE9-447A-2248-26838DFD4D11}"/>
              </a:ext>
            </a:extLst>
          </p:cNvPr>
          <p:cNvSpPr/>
          <p:nvPr/>
        </p:nvSpPr>
        <p:spPr>
          <a:xfrm>
            <a:off x="12041290" y="7899914"/>
            <a:ext cx="1161310" cy="35925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chemeClr val="tx1"/>
                </a:solidFill>
                <a:latin typeface="Calibri" panose="020F0502020204030204" pitchFamily="34" charset="0"/>
                <a:ea typeface="TencentSans W3" panose="020C04030202040F0204" pitchFamily="34" charset="-122"/>
                <a:cs typeface="Calibri" panose="020F0502020204030204" pitchFamily="34" charset="0"/>
              </a:rPr>
              <a:t>Hbase</a:t>
            </a:r>
            <a:endParaRPr kumimoji="1" lang="zh-CN" altLang="en-US" sz="20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67" name="矩形 66">
            <a:extLst>
              <a:ext uri="{FF2B5EF4-FFF2-40B4-BE49-F238E27FC236}">
                <a16:creationId xmlns:a16="http://schemas.microsoft.com/office/drawing/2014/main" id="{E95C2E13-51E4-5997-B706-B7917D2B7493}"/>
              </a:ext>
            </a:extLst>
          </p:cNvPr>
          <p:cNvSpPr/>
          <p:nvPr/>
        </p:nvSpPr>
        <p:spPr>
          <a:xfrm>
            <a:off x="13306436" y="7899912"/>
            <a:ext cx="1161310" cy="35925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ea typeface="TencentSans W3" panose="020C04030202040F0204" pitchFamily="34" charset="-122"/>
                <a:cs typeface="Calibri" panose="020F0502020204030204" pitchFamily="34" charset="0"/>
              </a:rPr>
              <a:t>Redis</a:t>
            </a:r>
            <a:endParaRPr kumimoji="1" lang="zh-CN" altLang="en-US" sz="20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68" name="矩形 67">
            <a:extLst>
              <a:ext uri="{FF2B5EF4-FFF2-40B4-BE49-F238E27FC236}">
                <a16:creationId xmlns:a16="http://schemas.microsoft.com/office/drawing/2014/main" id="{46A854A3-6B50-06D5-29D3-E42C16279AC9}"/>
              </a:ext>
            </a:extLst>
          </p:cNvPr>
          <p:cNvSpPr/>
          <p:nvPr/>
        </p:nvSpPr>
        <p:spPr>
          <a:xfrm>
            <a:off x="14571582" y="7898598"/>
            <a:ext cx="1161310" cy="35925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ea typeface="TencentSans W3" panose="020C04030202040F0204" pitchFamily="34" charset="-122"/>
                <a:cs typeface="Calibri" panose="020F0502020204030204" pitchFamily="34" charset="0"/>
              </a:rPr>
              <a:t>KV</a:t>
            </a:r>
            <a:endParaRPr kumimoji="1" lang="zh-CN" altLang="en-US" sz="20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71" name="右箭头 70">
            <a:extLst>
              <a:ext uri="{FF2B5EF4-FFF2-40B4-BE49-F238E27FC236}">
                <a16:creationId xmlns:a16="http://schemas.microsoft.com/office/drawing/2014/main" id="{F235C850-240A-9876-AE14-B27BF867A44B}"/>
              </a:ext>
            </a:extLst>
          </p:cNvPr>
          <p:cNvSpPr/>
          <p:nvPr/>
        </p:nvSpPr>
        <p:spPr>
          <a:xfrm rot="5400000">
            <a:off x="13536052" y="8392220"/>
            <a:ext cx="485082" cy="277210"/>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pic>
        <p:nvPicPr>
          <p:cNvPr id="77" name="图片 76">
            <a:extLst>
              <a:ext uri="{FF2B5EF4-FFF2-40B4-BE49-F238E27FC236}">
                <a16:creationId xmlns:a16="http://schemas.microsoft.com/office/drawing/2014/main" id="{B469AFE6-59D2-A6DA-C6F3-087A1A6A4CBF}"/>
              </a:ext>
            </a:extLst>
          </p:cNvPr>
          <p:cNvPicPr>
            <a:picLocks noChangeAspect="1"/>
          </p:cNvPicPr>
          <p:nvPr/>
        </p:nvPicPr>
        <p:blipFill>
          <a:blip r:embed="rId14"/>
          <a:stretch>
            <a:fillRect/>
          </a:stretch>
        </p:blipFill>
        <p:spPr>
          <a:xfrm>
            <a:off x="17472449" y="8284701"/>
            <a:ext cx="1905000" cy="482600"/>
          </a:xfrm>
          <a:prstGeom prst="rect">
            <a:avLst/>
          </a:prstGeom>
        </p:spPr>
      </p:pic>
      <p:sp>
        <p:nvSpPr>
          <p:cNvPr id="87" name="右箭头 86">
            <a:extLst>
              <a:ext uri="{FF2B5EF4-FFF2-40B4-BE49-F238E27FC236}">
                <a16:creationId xmlns:a16="http://schemas.microsoft.com/office/drawing/2014/main" id="{EB11E574-F374-ADF8-F560-0087EF2556D1}"/>
              </a:ext>
            </a:extLst>
          </p:cNvPr>
          <p:cNvSpPr/>
          <p:nvPr/>
        </p:nvSpPr>
        <p:spPr>
          <a:xfrm>
            <a:off x="5402949" y="5916199"/>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88" name="右箭头 87">
            <a:extLst>
              <a:ext uri="{FF2B5EF4-FFF2-40B4-BE49-F238E27FC236}">
                <a16:creationId xmlns:a16="http://schemas.microsoft.com/office/drawing/2014/main" id="{2CD42354-3BA8-7E2C-9DFD-BB24CDE07AE3}"/>
              </a:ext>
            </a:extLst>
          </p:cNvPr>
          <p:cNvSpPr/>
          <p:nvPr/>
        </p:nvSpPr>
        <p:spPr>
          <a:xfrm>
            <a:off x="5379627" y="9018267"/>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89" name="文本框 88">
            <a:extLst>
              <a:ext uri="{FF2B5EF4-FFF2-40B4-BE49-F238E27FC236}">
                <a16:creationId xmlns:a16="http://schemas.microsoft.com/office/drawing/2014/main" id="{266B6351-3890-C44B-8E0A-A260E2E69DED}"/>
              </a:ext>
            </a:extLst>
          </p:cNvPr>
          <p:cNvSpPr txBox="1"/>
          <p:nvPr/>
        </p:nvSpPr>
        <p:spPr>
          <a:xfrm>
            <a:off x="3577228" y="2679710"/>
            <a:ext cx="822661" cy="523220"/>
          </a:xfrm>
          <a:prstGeom prst="rect">
            <a:avLst/>
          </a:prstGeom>
          <a:noFill/>
        </p:spPr>
        <p:txBody>
          <a:bodyPr wrap="none" rtlCol="0">
            <a:spAutoFit/>
          </a:bodyPr>
          <a:lstStyle/>
          <a:p>
            <a:r>
              <a:rPr kumimoji="1" lang="en-US" altLang="zh-CN"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rPr>
              <a:t>ODS</a:t>
            </a:r>
            <a:endParaRPr kumimoji="1" lang="zh-CN" altLang="en-US"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endParaRPr>
          </a:p>
        </p:txBody>
      </p:sp>
      <p:cxnSp>
        <p:nvCxnSpPr>
          <p:cNvPr id="83" name="直线连接符 82">
            <a:extLst>
              <a:ext uri="{FF2B5EF4-FFF2-40B4-BE49-F238E27FC236}">
                <a16:creationId xmlns:a16="http://schemas.microsoft.com/office/drawing/2014/main" id="{46BE141E-A146-3AB8-FD0E-6020D454621F}"/>
              </a:ext>
            </a:extLst>
          </p:cNvPr>
          <p:cNvCxnSpPr/>
          <p:nvPr/>
        </p:nvCxnSpPr>
        <p:spPr>
          <a:xfrm>
            <a:off x="5810940" y="2659163"/>
            <a:ext cx="46642" cy="8804836"/>
          </a:xfrm>
          <a:prstGeom prst="line">
            <a:avLst/>
          </a:prstGeom>
          <a:ln w="19050">
            <a:solidFill>
              <a:schemeClr val="dk1">
                <a:shade val="95000"/>
                <a:satMod val="104999"/>
              </a:schemeClr>
            </a:solidFill>
            <a:prstDash val="dash"/>
          </a:ln>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257F6D7F-9224-E970-C8C9-98C15C7416BD}"/>
              </a:ext>
            </a:extLst>
          </p:cNvPr>
          <p:cNvSpPr txBox="1"/>
          <p:nvPr/>
        </p:nvSpPr>
        <p:spPr>
          <a:xfrm>
            <a:off x="7508734" y="2656062"/>
            <a:ext cx="822661" cy="523220"/>
          </a:xfrm>
          <a:prstGeom prst="rect">
            <a:avLst/>
          </a:prstGeom>
          <a:noFill/>
        </p:spPr>
        <p:txBody>
          <a:bodyPr wrap="none" rtlCol="0">
            <a:spAutoFit/>
          </a:bodyPr>
          <a:lstStyle/>
          <a:p>
            <a:r>
              <a:rPr kumimoji="1" lang="en-US" altLang="zh-CN"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rPr>
              <a:t>ODS</a:t>
            </a:r>
            <a:endParaRPr kumimoji="1" lang="zh-CN" altLang="en-US"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endParaRPr>
          </a:p>
        </p:txBody>
      </p:sp>
      <p:cxnSp>
        <p:nvCxnSpPr>
          <p:cNvPr id="93" name="直线连接符 92">
            <a:extLst>
              <a:ext uri="{FF2B5EF4-FFF2-40B4-BE49-F238E27FC236}">
                <a16:creationId xmlns:a16="http://schemas.microsoft.com/office/drawing/2014/main" id="{B67153B8-0A35-E6F0-737E-E21CFBB117B8}"/>
              </a:ext>
            </a:extLst>
          </p:cNvPr>
          <p:cNvCxnSpPr>
            <a:cxnSpLocks/>
          </p:cNvCxnSpPr>
          <p:nvPr/>
        </p:nvCxnSpPr>
        <p:spPr>
          <a:xfrm>
            <a:off x="10029780" y="2686023"/>
            <a:ext cx="6410" cy="8777976"/>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94" name="Picture 2">
            <a:extLst>
              <a:ext uri="{FF2B5EF4-FFF2-40B4-BE49-F238E27FC236}">
                <a16:creationId xmlns:a16="http://schemas.microsoft.com/office/drawing/2014/main" id="{6F0488D8-B571-6792-FCBC-6E5C63F946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7734" y="8729092"/>
            <a:ext cx="623194" cy="808826"/>
          </a:xfrm>
          <a:prstGeom prst="rect">
            <a:avLst/>
          </a:prstGeom>
          <a:noFill/>
          <a:extLst>
            <a:ext uri="{909E8E84-426E-40DD-AFC4-6F175D3DCCD1}">
              <a14:hiddenFill xmlns:a14="http://schemas.microsoft.com/office/drawing/2010/main">
                <a:solidFill>
                  <a:srgbClr val="FFFFFF"/>
                </a:solidFill>
              </a14:hiddenFill>
            </a:ext>
          </a:extLst>
        </p:spPr>
      </p:pic>
      <p:sp>
        <p:nvSpPr>
          <p:cNvPr id="95" name="右箭头 94">
            <a:extLst>
              <a:ext uri="{FF2B5EF4-FFF2-40B4-BE49-F238E27FC236}">
                <a16:creationId xmlns:a16="http://schemas.microsoft.com/office/drawing/2014/main" id="{B4F812AA-2807-6B11-2CC6-C57E597978EB}"/>
              </a:ext>
            </a:extLst>
          </p:cNvPr>
          <p:cNvSpPr/>
          <p:nvPr/>
        </p:nvSpPr>
        <p:spPr>
          <a:xfrm>
            <a:off x="8644522" y="9056094"/>
            <a:ext cx="438054" cy="15482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cxnSp>
        <p:nvCxnSpPr>
          <p:cNvPr id="96" name="直线连接符 95">
            <a:extLst>
              <a:ext uri="{FF2B5EF4-FFF2-40B4-BE49-F238E27FC236}">
                <a16:creationId xmlns:a16="http://schemas.microsoft.com/office/drawing/2014/main" id="{4B393E9A-5266-8E24-FDE2-7DF47A39607F}"/>
              </a:ext>
            </a:extLst>
          </p:cNvPr>
          <p:cNvCxnSpPr/>
          <p:nvPr/>
        </p:nvCxnSpPr>
        <p:spPr>
          <a:xfrm>
            <a:off x="2248086" y="2670495"/>
            <a:ext cx="46642" cy="880483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7" name="右箭头 96">
            <a:extLst>
              <a:ext uri="{FF2B5EF4-FFF2-40B4-BE49-F238E27FC236}">
                <a16:creationId xmlns:a16="http://schemas.microsoft.com/office/drawing/2014/main" id="{0174116C-9007-FA29-9888-DE23843C0717}"/>
              </a:ext>
            </a:extLst>
          </p:cNvPr>
          <p:cNvSpPr/>
          <p:nvPr/>
        </p:nvSpPr>
        <p:spPr>
          <a:xfrm>
            <a:off x="9792657" y="5904223"/>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grpSp>
        <p:nvGrpSpPr>
          <p:cNvPr id="98" name="组合 97">
            <a:extLst>
              <a:ext uri="{FF2B5EF4-FFF2-40B4-BE49-F238E27FC236}">
                <a16:creationId xmlns:a16="http://schemas.microsoft.com/office/drawing/2014/main" id="{A00AE510-3FE5-62C2-1B97-576A9387B852}"/>
              </a:ext>
            </a:extLst>
          </p:cNvPr>
          <p:cNvGrpSpPr/>
          <p:nvPr/>
        </p:nvGrpSpPr>
        <p:grpSpPr>
          <a:xfrm>
            <a:off x="10814089" y="8790100"/>
            <a:ext cx="2138932" cy="628074"/>
            <a:chOff x="4387954" y="3254489"/>
            <a:chExt cx="1069466" cy="3140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9" name="矩形 98">
              <a:extLst>
                <a:ext uri="{FF2B5EF4-FFF2-40B4-BE49-F238E27FC236}">
                  <a16:creationId xmlns:a16="http://schemas.microsoft.com/office/drawing/2014/main" id="{D9869908-EAEE-1DA4-D6B7-3E4C276F8F7B}"/>
                </a:ext>
              </a:extLst>
            </p:cNvPr>
            <p:cNvSpPr/>
            <p:nvPr/>
          </p:nvSpPr>
          <p:spPr>
            <a:xfrm>
              <a:off x="4477488" y="3254489"/>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100" name="矩形 99">
              <a:extLst>
                <a:ext uri="{FF2B5EF4-FFF2-40B4-BE49-F238E27FC236}">
                  <a16:creationId xmlns:a16="http://schemas.microsoft.com/office/drawing/2014/main" id="{D6FE7668-FD6B-67F2-195F-DBB7DE3B8B8F}"/>
                </a:ext>
              </a:extLst>
            </p:cNvPr>
            <p:cNvSpPr/>
            <p:nvPr/>
          </p:nvSpPr>
          <p:spPr>
            <a:xfrm>
              <a:off x="4431168" y="3294418"/>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tx1"/>
                </a:solidFill>
                <a:latin typeface="TencentSans W7" panose="020C04030202040F0204" pitchFamily="34" charset="-122"/>
                <a:ea typeface="TencentSans W7" panose="020C04030202040F0204" pitchFamily="34" charset="-122"/>
              </a:endParaRPr>
            </a:p>
          </p:txBody>
        </p:sp>
        <p:sp>
          <p:nvSpPr>
            <p:cNvPr id="101" name="矩形 100">
              <a:extLst>
                <a:ext uri="{FF2B5EF4-FFF2-40B4-BE49-F238E27FC236}">
                  <a16:creationId xmlns:a16="http://schemas.microsoft.com/office/drawing/2014/main" id="{2F74A0EF-3F6C-A1B0-42D6-8609160A4CD1}"/>
                </a:ext>
              </a:extLst>
            </p:cNvPr>
            <p:cNvSpPr/>
            <p:nvPr/>
          </p:nvSpPr>
          <p:spPr>
            <a:xfrm>
              <a:off x="4387954" y="3333575"/>
              <a:ext cx="979932" cy="234951"/>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chemeClr val="tx1"/>
                  </a:solidFill>
                  <a:latin typeface="Calibri" panose="020F0502020204030204" pitchFamily="34" charset="0"/>
                  <a:ea typeface="TencentSans W7" panose="020C04030202040F0204" pitchFamily="34" charset="-122"/>
                  <a:cs typeface="Calibri" panose="020F0502020204030204" pitchFamily="34" charset="0"/>
                </a:rPr>
                <a:t>Pulsar</a:t>
              </a:r>
              <a:endParaRPr kumimoji="1" lang="zh-CN" altLang="en-US" sz="3200" b="1" dirty="0">
                <a:solidFill>
                  <a:schemeClr val="tx1"/>
                </a:solidFill>
                <a:latin typeface="TencentSans W7" panose="020C04030202040F0204" pitchFamily="34" charset="-122"/>
                <a:ea typeface="TencentSans W7" panose="020C04030202040F0204" pitchFamily="34" charset="-122"/>
              </a:endParaRPr>
            </a:p>
          </p:txBody>
        </p:sp>
      </p:grpSp>
      <p:sp>
        <p:nvSpPr>
          <p:cNvPr id="102" name="右箭头 101">
            <a:extLst>
              <a:ext uri="{FF2B5EF4-FFF2-40B4-BE49-F238E27FC236}">
                <a16:creationId xmlns:a16="http://schemas.microsoft.com/office/drawing/2014/main" id="{7D81B303-1CD3-D680-9195-9A3947FB34D8}"/>
              </a:ext>
            </a:extLst>
          </p:cNvPr>
          <p:cNvSpPr/>
          <p:nvPr/>
        </p:nvSpPr>
        <p:spPr>
          <a:xfrm>
            <a:off x="9754947" y="9067693"/>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pic>
        <p:nvPicPr>
          <p:cNvPr id="103" name="Picture 2">
            <a:extLst>
              <a:ext uri="{FF2B5EF4-FFF2-40B4-BE49-F238E27FC236}">
                <a16:creationId xmlns:a16="http://schemas.microsoft.com/office/drawing/2014/main" id="{9DC31F71-E7A3-7CD5-D210-5C0AEB2AFD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78208" y="8756924"/>
            <a:ext cx="623194" cy="80882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60D4244B-7E2F-BE31-5FE1-5B1B498FC7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03142" y="5643508"/>
            <a:ext cx="623194" cy="808826"/>
          </a:xfrm>
          <a:prstGeom prst="rect">
            <a:avLst/>
          </a:prstGeom>
          <a:noFill/>
          <a:extLst>
            <a:ext uri="{909E8E84-426E-40DD-AFC4-6F175D3DCCD1}">
              <a14:hiddenFill xmlns:a14="http://schemas.microsoft.com/office/drawing/2010/main">
                <a:solidFill>
                  <a:srgbClr val="FFFFFF"/>
                </a:solidFill>
              </a14:hiddenFill>
            </a:ext>
          </a:extLst>
        </p:spPr>
      </p:pic>
      <p:sp>
        <p:nvSpPr>
          <p:cNvPr id="105" name="右箭头 104">
            <a:extLst>
              <a:ext uri="{FF2B5EF4-FFF2-40B4-BE49-F238E27FC236}">
                <a16:creationId xmlns:a16="http://schemas.microsoft.com/office/drawing/2014/main" id="{991945B7-0E58-C446-9188-D3B8D78E7A67}"/>
              </a:ext>
            </a:extLst>
          </p:cNvPr>
          <p:cNvSpPr/>
          <p:nvPr/>
        </p:nvSpPr>
        <p:spPr>
          <a:xfrm>
            <a:off x="14322802" y="5918591"/>
            <a:ext cx="2693650" cy="222728"/>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106" name="右箭头 105">
            <a:extLst>
              <a:ext uri="{FF2B5EF4-FFF2-40B4-BE49-F238E27FC236}">
                <a16:creationId xmlns:a16="http://schemas.microsoft.com/office/drawing/2014/main" id="{677B6234-F900-562C-B9C9-6C2E3E0A633A}"/>
              </a:ext>
            </a:extLst>
          </p:cNvPr>
          <p:cNvSpPr/>
          <p:nvPr/>
        </p:nvSpPr>
        <p:spPr>
          <a:xfrm>
            <a:off x="13071922" y="5904584"/>
            <a:ext cx="438054" cy="15482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107" name="右箭头 106">
            <a:extLst>
              <a:ext uri="{FF2B5EF4-FFF2-40B4-BE49-F238E27FC236}">
                <a16:creationId xmlns:a16="http://schemas.microsoft.com/office/drawing/2014/main" id="{4CC5619B-DD55-7F81-6750-3E1EDBECC831}"/>
              </a:ext>
            </a:extLst>
          </p:cNvPr>
          <p:cNvSpPr/>
          <p:nvPr/>
        </p:nvSpPr>
        <p:spPr>
          <a:xfrm>
            <a:off x="13063628" y="9044596"/>
            <a:ext cx="438054" cy="15482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cxnSp>
        <p:nvCxnSpPr>
          <p:cNvPr id="108" name="直线连接符 107">
            <a:extLst>
              <a:ext uri="{FF2B5EF4-FFF2-40B4-BE49-F238E27FC236}">
                <a16:creationId xmlns:a16="http://schemas.microsoft.com/office/drawing/2014/main" id="{B0C25075-A188-609A-08BF-CA8952373405}"/>
              </a:ext>
            </a:extLst>
          </p:cNvPr>
          <p:cNvCxnSpPr>
            <a:cxnSpLocks/>
          </p:cNvCxnSpPr>
          <p:nvPr/>
        </p:nvCxnSpPr>
        <p:spPr>
          <a:xfrm>
            <a:off x="16348214" y="2659951"/>
            <a:ext cx="46826" cy="880404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F64FEB16-E565-89BF-0A57-FED3329DDCF5}"/>
              </a:ext>
            </a:extLst>
          </p:cNvPr>
          <p:cNvSpPr txBox="1"/>
          <p:nvPr/>
        </p:nvSpPr>
        <p:spPr>
          <a:xfrm>
            <a:off x="12681294" y="2686024"/>
            <a:ext cx="962122" cy="523220"/>
          </a:xfrm>
          <a:prstGeom prst="rect">
            <a:avLst/>
          </a:prstGeom>
          <a:noFill/>
        </p:spPr>
        <p:txBody>
          <a:bodyPr wrap="none" rtlCol="0">
            <a:spAutoFit/>
          </a:bodyPr>
          <a:lstStyle/>
          <a:p>
            <a:r>
              <a:rPr kumimoji="1" lang="en-US" altLang="zh-CN"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rPr>
              <a:t>DWD</a:t>
            </a:r>
            <a:endParaRPr kumimoji="1" lang="zh-CN" altLang="en-US"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10" name="右箭头 109">
            <a:extLst>
              <a:ext uri="{FF2B5EF4-FFF2-40B4-BE49-F238E27FC236}">
                <a16:creationId xmlns:a16="http://schemas.microsoft.com/office/drawing/2014/main" id="{7BE46854-48AE-C7C8-713F-060644A05459}"/>
              </a:ext>
            </a:extLst>
          </p:cNvPr>
          <p:cNvSpPr/>
          <p:nvPr/>
        </p:nvSpPr>
        <p:spPr>
          <a:xfrm>
            <a:off x="14322800" y="9044595"/>
            <a:ext cx="2693650" cy="222728"/>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cxnSp>
        <p:nvCxnSpPr>
          <p:cNvPr id="111" name="直线连接符 110">
            <a:extLst>
              <a:ext uri="{FF2B5EF4-FFF2-40B4-BE49-F238E27FC236}">
                <a16:creationId xmlns:a16="http://schemas.microsoft.com/office/drawing/2014/main" id="{CC8CADB3-F02A-4668-D9BB-AAFA96B86AFC}"/>
              </a:ext>
            </a:extLst>
          </p:cNvPr>
          <p:cNvCxnSpPr/>
          <p:nvPr/>
        </p:nvCxnSpPr>
        <p:spPr>
          <a:xfrm>
            <a:off x="20296490" y="2659951"/>
            <a:ext cx="46642" cy="880483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12" name="文本框 111">
            <a:extLst>
              <a:ext uri="{FF2B5EF4-FFF2-40B4-BE49-F238E27FC236}">
                <a16:creationId xmlns:a16="http://schemas.microsoft.com/office/drawing/2014/main" id="{D9D1F89E-8E4D-5290-819C-596F281EA5EE}"/>
              </a:ext>
            </a:extLst>
          </p:cNvPr>
          <p:cNvSpPr txBox="1"/>
          <p:nvPr/>
        </p:nvSpPr>
        <p:spPr>
          <a:xfrm>
            <a:off x="17873916" y="2678528"/>
            <a:ext cx="906017" cy="523220"/>
          </a:xfrm>
          <a:prstGeom prst="rect">
            <a:avLst/>
          </a:prstGeom>
          <a:noFill/>
        </p:spPr>
        <p:txBody>
          <a:bodyPr wrap="none" rtlCol="0">
            <a:spAutoFit/>
          </a:bodyPr>
          <a:lstStyle/>
          <a:p>
            <a:r>
              <a:rPr kumimoji="1" lang="en-US" altLang="zh-CN"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rPr>
              <a:t>DWS</a:t>
            </a:r>
            <a:endParaRPr kumimoji="1" lang="zh-CN" altLang="en-US"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13" name="右箭头 112">
            <a:extLst>
              <a:ext uri="{FF2B5EF4-FFF2-40B4-BE49-F238E27FC236}">
                <a16:creationId xmlns:a16="http://schemas.microsoft.com/office/drawing/2014/main" id="{49D399A5-D343-94B3-9008-F0F3C94D7E4B}"/>
              </a:ext>
            </a:extLst>
          </p:cNvPr>
          <p:cNvSpPr/>
          <p:nvPr/>
        </p:nvSpPr>
        <p:spPr>
          <a:xfrm rot="5400000">
            <a:off x="7002238" y="10819461"/>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114" name="右箭头 113">
            <a:extLst>
              <a:ext uri="{FF2B5EF4-FFF2-40B4-BE49-F238E27FC236}">
                <a16:creationId xmlns:a16="http://schemas.microsoft.com/office/drawing/2014/main" id="{9CF7F6F2-9E67-180C-9F8B-ADD55697D86E}"/>
              </a:ext>
            </a:extLst>
          </p:cNvPr>
          <p:cNvSpPr/>
          <p:nvPr/>
        </p:nvSpPr>
        <p:spPr>
          <a:xfrm rot="5400000">
            <a:off x="12056769" y="10792883"/>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115" name="右箭头 114">
            <a:extLst>
              <a:ext uri="{FF2B5EF4-FFF2-40B4-BE49-F238E27FC236}">
                <a16:creationId xmlns:a16="http://schemas.microsoft.com/office/drawing/2014/main" id="{08964387-91EF-BF92-39A6-A891FA9FCBA0}"/>
              </a:ext>
            </a:extLst>
          </p:cNvPr>
          <p:cNvSpPr/>
          <p:nvPr/>
        </p:nvSpPr>
        <p:spPr>
          <a:xfrm rot="16200000">
            <a:off x="17823525" y="10831263"/>
            <a:ext cx="950016" cy="170396"/>
          </a:xfrm>
          <a:prstGeom prst="rightArrow">
            <a:avLst/>
          </a:prstGeom>
          <a:solidFill>
            <a:schemeClr val="accent6">
              <a:lumMod val="40000"/>
              <a:lumOff val="60000"/>
            </a:schemeClr>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7200" dirty="0"/>
          </a:p>
        </p:txBody>
      </p:sp>
      <p:sp>
        <p:nvSpPr>
          <p:cNvPr id="116" name="文本框 115">
            <a:extLst>
              <a:ext uri="{FF2B5EF4-FFF2-40B4-BE49-F238E27FC236}">
                <a16:creationId xmlns:a16="http://schemas.microsoft.com/office/drawing/2014/main" id="{D415303E-C4B5-0332-9E17-FA90504A372E}"/>
              </a:ext>
            </a:extLst>
          </p:cNvPr>
          <p:cNvSpPr txBox="1"/>
          <p:nvPr/>
        </p:nvSpPr>
        <p:spPr>
          <a:xfrm>
            <a:off x="21726146" y="2670906"/>
            <a:ext cx="798616" cy="523220"/>
          </a:xfrm>
          <a:prstGeom prst="rect">
            <a:avLst/>
          </a:prstGeom>
          <a:noFill/>
        </p:spPr>
        <p:txBody>
          <a:bodyPr wrap="none" rtlCol="0">
            <a:spAutoFit/>
          </a:bodyPr>
          <a:lstStyle/>
          <a:p>
            <a:r>
              <a:rPr kumimoji="1" lang="en-US" altLang="zh-CN"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rPr>
              <a:t>ADS</a:t>
            </a:r>
            <a:endParaRPr kumimoji="1" lang="zh-CN" altLang="en-US" sz="2800" b="1" dirty="0">
              <a:solidFill>
                <a:schemeClr val="bg1"/>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85" name="矩形 84">
            <a:extLst>
              <a:ext uri="{FF2B5EF4-FFF2-40B4-BE49-F238E27FC236}">
                <a16:creationId xmlns:a16="http://schemas.microsoft.com/office/drawing/2014/main" id="{424C6AEF-4DFD-B8E9-67B0-1651D015E20D}"/>
              </a:ext>
            </a:extLst>
          </p:cNvPr>
          <p:cNvSpPr/>
          <p:nvPr/>
        </p:nvSpPr>
        <p:spPr>
          <a:xfrm>
            <a:off x="20518015" y="5244591"/>
            <a:ext cx="1515704"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600" b="0" i="0" dirty="0">
                <a:solidFill>
                  <a:srgbClr val="000000"/>
                </a:solidFill>
                <a:effectLst/>
                <a:latin typeface="Calibri" panose="020F0502020204030204" pitchFamily="34" charset="0"/>
                <a:cs typeface="Calibri" panose="020F0502020204030204" pitchFamily="34" charset="0"/>
              </a:rPr>
              <a:t>Feature library</a:t>
            </a:r>
            <a:endParaRPr kumimoji="1" lang="zh-CN" altLang="en-US" sz="16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18" name="矩形 117">
            <a:extLst>
              <a:ext uri="{FF2B5EF4-FFF2-40B4-BE49-F238E27FC236}">
                <a16:creationId xmlns:a16="http://schemas.microsoft.com/office/drawing/2014/main" id="{B3E0F906-D91E-D76C-2ABF-382BA388DF21}"/>
              </a:ext>
            </a:extLst>
          </p:cNvPr>
          <p:cNvSpPr/>
          <p:nvPr/>
        </p:nvSpPr>
        <p:spPr>
          <a:xfrm>
            <a:off x="22215857" y="5244591"/>
            <a:ext cx="1515704"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600" b="0" i="0" dirty="0">
                <a:solidFill>
                  <a:srgbClr val="000000"/>
                </a:solidFill>
                <a:effectLst/>
                <a:latin typeface="Calibri" panose="020F0502020204030204" pitchFamily="34" charset="0"/>
                <a:cs typeface="Calibri" panose="020F0502020204030204" pitchFamily="34" charset="0"/>
              </a:rPr>
              <a:t>Model library</a:t>
            </a:r>
            <a:endParaRPr kumimoji="1" lang="zh-CN" altLang="en-US" sz="16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19" name="矩形 118">
            <a:extLst>
              <a:ext uri="{FF2B5EF4-FFF2-40B4-BE49-F238E27FC236}">
                <a16:creationId xmlns:a16="http://schemas.microsoft.com/office/drawing/2014/main" id="{A772B004-5CDD-F39E-000D-A3707FE18BE2}"/>
              </a:ext>
            </a:extLst>
          </p:cNvPr>
          <p:cNvSpPr/>
          <p:nvPr/>
        </p:nvSpPr>
        <p:spPr>
          <a:xfrm>
            <a:off x="20515769" y="6042339"/>
            <a:ext cx="1545136"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600" b="0" i="0" dirty="0">
                <a:solidFill>
                  <a:srgbClr val="000000"/>
                </a:solidFill>
                <a:effectLst/>
                <a:latin typeface="Calibri" panose="020F0502020204030204" pitchFamily="34" charset="0"/>
                <a:cs typeface="Calibri" panose="020F0502020204030204" pitchFamily="34" charset="0"/>
              </a:rPr>
              <a:t>Strategy library</a:t>
            </a:r>
            <a:endParaRPr kumimoji="1" lang="zh-CN" altLang="en-US" sz="16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20" name="矩形 119">
            <a:extLst>
              <a:ext uri="{FF2B5EF4-FFF2-40B4-BE49-F238E27FC236}">
                <a16:creationId xmlns:a16="http://schemas.microsoft.com/office/drawing/2014/main" id="{C987D3A6-0E28-C441-3E5F-AD49046E3E10}"/>
              </a:ext>
            </a:extLst>
          </p:cNvPr>
          <p:cNvSpPr/>
          <p:nvPr/>
        </p:nvSpPr>
        <p:spPr>
          <a:xfrm>
            <a:off x="22242405" y="6075251"/>
            <a:ext cx="1489156" cy="458372"/>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600" b="0" i="0" dirty="0">
                <a:solidFill>
                  <a:srgbClr val="000000"/>
                </a:solidFill>
                <a:effectLst/>
                <a:latin typeface="Calibri" panose="020F0502020204030204" pitchFamily="34" charset="0"/>
                <a:cs typeface="Calibri" panose="020F0502020204030204" pitchFamily="34" charset="0"/>
              </a:rPr>
              <a:t>Online </a:t>
            </a:r>
            <a:r>
              <a:rPr lang="en-US" altLang="zh-CN" sz="1600" b="0" i="0" dirty="0">
                <a:solidFill>
                  <a:srgbClr val="000000"/>
                </a:solidFill>
                <a:effectLst/>
                <a:latin typeface="Calibri" panose="020F0502020204030204" pitchFamily="34" charset="0"/>
                <a:cs typeface="Calibri" panose="020F0502020204030204" pitchFamily="34" charset="0"/>
              </a:rPr>
              <a:t>REC</a:t>
            </a:r>
            <a:endParaRPr kumimoji="1" lang="zh-CN" altLang="en-US" sz="16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22" name="矩形 121">
            <a:extLst>
              <a:ext uri="{FF2B5EF4-FFF2-40B4-BE49-F238E27FC236}">
                <a16:creationId xmlns:a16="http://schemas.microsoft.com/office/drawing/2014/main" id="{F41BA726-E433-4F2B-9BB5-CD1F43773EFE}"/>
              </a:ext>
            </a:extLst>
          </p:cNvPr>
          <p:cNvSpPr/>
          <p:nvPr/>
        </p:nvSpPr>
        <p:spPr>
          <a:xfrm>
            <a:off x="22280407" y="8553311"/>
            <a:ext cx="1515704"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BI analysis</a:t>
            </a:r>
            <a:endParaRPr kumimoji="1" lang="zh-CN" altLang="en-US"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24" name="矩形 123">
            <a:extLst>
              <a:ext uri="{FF2B5EF4-FFF2-40B4-BE49-F238E27FC236}">
                <a16:creationId xmlns:a16="http://schemas.microsoft.com/office/drawing/2014/main" id="{35CE0A5B-5BD0-62C3-D8DF-566541628E3F}"/>
              </a:ext>
            </a:extLst>
          </p:cNvPr>
          <p:cNvSpPr/>
          <p:nvPr/>
        </p:nvSpPr>
        <p:spPr>
          <a:xfrm>
            <a:off x="22306955" y="9383971"/>
            <a:ext cx="1489156" cy="458372"/>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600" b="0" i="0" dirty="0">
                <a:solidFill>
                  <a:srgbClr val="000000"/>
                </a:solidFill>
                <a:effectLst/>
                <a:latin typeface="Calibri" panose="020F0502020204030204" pitchFamily="34" charset="0"/>
                <a:cs typeface="Calibri" panose="020F0502020204030204" pitchFamily="34" charset="0"/>
              </a:rPr>
              <a:t>Hourly push</a:t>
            </a:r>
            <a:endParaRPr kumimoji="1" lang="zh-CN" altLang="en-US" sz="1600" dirty="0">
              <a:solidFill>
                <a:schemeClr val="tx1"/>
              </a:solidFill>
              <a:latin typeface="Calibri" panose="020F0502020204030204" pitchFamily="34" charset="0"/>
              <a:ea typeface="TencentSans W3" panose="020C04030202040F0204" pitchFamily="34" charset="-122"/>
              <a:cs typeface="Calibri" panose="020F0502020204030204" pitchFamily="34" charset="0"/>
            </a:endParaRPr>
          </a:p>
        </p:txBody>
      </p:sp>
      <p:cxnSp>
        <p:nvCxnSpPr>
          <p:cNvPr id="117" name="直线连接符 116">
            <a:extLst>
              <a:ext uri="{FF2B5EF4-FFF2-40B4-BE49-F238E27FC236}">
                <a16:creationId xmlns:a16="http://schemas.microsoft.com/office/drawing/2014/main" id="{ADD5AB9A-3950-28B7-42A3-E8A4D14228CE}"/>
              </a:ext>
            </a:extLst>
          </p:cNvPr>
          <p:cNvCxnSpPr>
            <a:cxnSpLocks/>
          </p:cNvCxnSpPr>
          <p:nvPr/>
        </p:nvCxnSpPr>
        <p:spPr>
          <a:xfrm>
            <a:off x="22193381" y="6849257"/>
            <a:ext cx="0" cy="1049340"/>
          </a:xfrm>
          <a:prstGeom prst="line">
            <a:avLst/>
          </a:prstGeom>
          <a:ln w="22225">
            <a:prstDash val="sysDot"/>
          </a:ln>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661C51B-7640-D47D-E994-2FEF7A30C2B2}"/>
              </a:ext>
            </a:extLst>
          </p:cNvPr>
          <p:cNvCxnSpPr>
            <a:cxnSpLocks/>
          </p:cNvCxnSpPr>
          <p:nvPr/>
        </p:nvCxnSpPr>
        <p:spPr>
          <a:xfrm>
            <a:off x="18293405" y="6571489"/>
            <a:ext cx="0" cy="1049340"/>
          </a:xfrm>
          <a:prstGeom prst="line">
            <a:avLst/>
          </a:prstGeom>
          <a:ln w="22225">
            <a:prstDash val="sysDot"/>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001760E4-6A9D-4826-39F9-97F3AD0444BA}"/>
              </a:ext>
            </a:extLst>
          </p:cNvPr>
          <p:cNvSpPr txBox="1"/>
          <p:nvPr/>
        </p:nvSpPr>
        <p:spPr>
          <a:xfrm>
            <a:off x="7516335" y="10618723"/>
            <a:ext cx="1661032" cy="400110"/>
          </a:xfrm>
          <a:prstGeom prst="rect">
            <a:avLst/>
          </a:prstGeom>
          <a:noFill/>
        </p:spPr>
        <p:txBody>
          <a:bodyPr wrap="none" rtlCol="0">
            <a:spAutoFit/>
          </a:bodyPr>
          <a:lstStyle/>
          <a:p>
            <a:r>
              <a:rPr lang="en" altLang="zh-CN" sz="2000" b="0" i="0" dirty="0">
                <a:solidFill>
                  <a:srgbClr val="000000"/>
                </a:solidFill>
                <a:effectLst/>
                <a:latin typeface="Calibri" panose="020F0502020204030204" pitchFamily="34" charset="0"/>
                <a:cs typeface="Calibri" panose="020F0502020204030204" pitchFamily="34" charset="0"/>
              </a:rPr>
              <a:t>Offline import</a:t>
            </a:r>
            <a:endParaRPr kumimoji="1" lang="zh-CN" altLang="en-US" sz="2000" dirty="0">
              <a:latin typeface="Calibri" panose="020F0502020204030204" pitchFamily="34" charset="0"/>
              <a:ea typeface="TencentSans W3" panose="020C04030202040F0204" pitchFamily="34" charset="-122"/>
              <a:cs typeface="Calibri" panose="020F0502020204030204" pitchFamily="34" charset="0"/>
            </a:endParaRPr>
          </a:p>
        </p:txBody>
      </p:sp>
      <p:sp>
        <p:nvSpPr>
          <p:cNvPr id="126" name="矩形 125">
            <a:extLst>
              <a:ext uri="{FF2B5EF4-FFF2-40B4-BE49-F238E27FC236}">
                <a16:creationId xmlns:a16="http://schemas.microsoft.com/office/drawing/2014/main" id="{DC77598D-D260-8C0C-67E1-6D96F7547F0A}"/>
              </a:ext>
            </a:extLst>
          </p:cNvPr>
          <p:cNvSpPr/>
          <p:nvPr/>
        </p:nvSpPr>
        <p:spPr>
          <a:xfrm>
            <a:off x="20580319" y="8537947"/>
            <a:ext cx="1515704"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A/B</a:t>
            </a:r>
            <a:r>
              <a:rPr kumimoji="1" lang="zh-CN" altLang="en-US"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 </a:t>
            </a:r>
            <a:r>
              <a:rPr kumimoji="1" lang="en-US" altLang="zh-CN"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test</a:t>
            </a:r>
            <a:endParaRPr kumimoji="1" lang="zh-CN" altLang="en-US"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27" name="矩形 126">
            <a:extLst>
              <a:ext uri="{FF2B5EF4-FFF2-40B4-BE49-F238E27FC236}">
                <a16:creationId xmlns:a16="http://schemas.microsoft.com/office/drawing/2014/main" id="{3FB9551C-9014-BE38-BD5E-EC14F2F7EF21}"/>
              </a:ext>
            </a:extLst>
          </p:cNvPr>
          <p:cNvSpPr/>
          <p:nvPr/>
        </p:nvSpPr>
        <p:spPr>
          <a:xfrm>
            <a:off x="20580319" y="9375701"/>
            <a:ext cx="1515704" cy="491284"/>
          </a:xfrm>
          <a:prstGeom prst="rect">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security</a:t>
            </a:r>
            <a:endParaRPr kumimoji="1" lang="zh-CN" altLang="en-US" sz="1800"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128" name="文本框 127">
            <a:extLst>
              <a:ext uri="{FF2B5EF4-FFF2-40B4-BE49-F238E27FC236}">
                <a16:creationId xmlns:a16="http://schemas.microsoft.com/office/drawing/2014/main" id="{5F435469-30E8-DD0A-D4EB-9C9F68B11E39}"/>
              </a:ext>
            </a:extLst>
          </p:cNvPr>
          <p:cNvSpPr txBox="1"/>
          <p:nvPr/>
        </p:nvSpPr>
        <p:spPr>
          <a:xfrm>
            <a:off x="12565507" y="10577563"/>
            <a:ext cx="1638590" cy="400110"/>
          </a:xfrm>
          <a:prstGeom prst="rect">
            <a:avLst/>
          </a:prstGeom>
          <a:noFill/>
        </p:spPr>
        <p:txBody>
          <a:bodyPr wrap="none" rtlCol="0">
            <a:spAutoFit/>
          </a:bodyPr>
          <a:lstStyle/>
          <a:p>
            <a:r>
              <a:rPr lang="en" altLang="zh-CN" sz="2000" b="0" i="0" dirty="0">
                <a:solidFill>
                  <a:srgbClr val="000000"/>
                </a:solidFill>
                <a:effectLst/>
                <a:latin typeface="Calibri" panose="020F0502020204030204" pitchFamily="34" charset="0"/>
                <a:cs typeface="Calibri" panose="020F0502020204030204" pitchFamily="34" charset="0"/>
              </a:rPr>
              <a:t>Online import</a:t>
            </a:r>
            <a:endParaRPr kumimoji="1" lang="zh-CN" altLang="en-US" sz="2000" dirty="0">
              <a:latin typeface="Calibri" panose="020F0502020204030204" pitchFamily="34" charset="0"/>
              <a:ea typeface="TencentSans W3" panose="020C04030202040F0204" pitchFamily="34" charset="-122"/>
              <a:cs typeface="Calibri" panose="020F0502020204030204" pitchFamily="34" charset="0"/>
            </a:endParaRPr>
          </a:p>
        </p:txBody>
      </p:sp>
      <p:pic>
        <p:nvPicPr>
          <p:cNvPr id="13" name="Picture 2" descr="Education Solution | Tencent Cloud">
            <a:extLst>
              <a:ext uri="{FF2B5EF4-FFF2-40B4-BE49-F238E27FC236}">
                <a16:creationId xmlns:a16="http://schemas.microsoft.com/office/drawing/2014/main" id="{BC55817E-EA79-3028-1B63-247C5C2942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81459" y="11601226"/>
            <a:ext cx="1371779" cy="13717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DFS Logo - MuleSoft Blog Hdfs Logo Square">
            <a:extLst>
              <a:ext uri="{FF2B5EF4-FFF2-40B4-BE49-F238E27FC236}">
                <a16:creationId xmlns:a16="http://schemas.microsoft.com/office/drawing/2014/main" id="{5AFF0EEE-8269-8395-0573-5F2C6F14A4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69813" y="11574418"/>
            <a:ext cx="1391388" cy="139138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852E2B8D-0A61-568D-9F29-52EDF032BF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03844" y="11727923"/>
            <a:ext cx="3058096" cy="103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37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prstGeom prst="rect">
            <a:avLst/>
          </a:prstGeom>
        </p:spPr>
        <p:txBody>
          <a:bodyPr/>
          <a:lstStyle/>
          <a:p>
            <a:fld id="{86CB4B4D-7CA3-9044-876B-883B54F8677D}" type="slidenum">
              <a:rPr/>
              <a:t>6</a:t>
            </a:fld>
            <a:endParaRPr/>
          </a:p>
        </p:txBody>
      </p:sp>
      <p:sp>
        <p:nvSpPr>
          <p:cNvPr id="221" name="目录"/>
          <p:cNvSpPr txBox="1">
            <a:spLocks noGrp="1"/>
          </p:cNvSpPr>
          <p:nvPr>
            <p:ph type="title"/>
          </p:nvPr>
        </p:nvSpPr>
        <p:spPr>
          <a:xfrm>
            <a:off x="1404777" y="361553"/>
            <a:ext cx="12251721" cy="2033324"/>
          </a:xfrm>
          <a:prstGeom prst="rect">
            <a:avLst/>
          </a:prstGeom>
        </p:spPr>
        <p:txBody>
          <a:bodyPr>
            <a:normAutofit/>
          </a:bodyPr>
          <a:lstStyle>
            <a:lvl1pPr>
              <a:defRPr sz="5200"/>
            </a:lvl1pPr>
          </a:lstStyle>
          <a:p>
            <a:r>
              <a:rPr lang="en-US" altLang="zh-CN" sz="6600" b="1" dirty="0">
                <a:latin typeface="Calibri" panose="020F0502020204030204" pitchFamily="34" charset="0"/>
                <a:ea typeface="腾讯体 W7" panose="020C08030202040F0204" pitchFamily="34" charset="-122"/>
                <a:cs typeface="Calibri" panose="020F0502020204030204" pitchFamily="34" charset="0"/>
              </a:rPr>
              <a:t>Agenda</a:t>
            </a:r>
            <a:endParaRPr sz="6600" b="1" dirty="0">
              <a:latin typeface="Calibri" panose="020F0502020204030204" pitchFamily="34" charset="0"/>
              <a:ea typeface="腾讯体 W7" panose="020C08030202040F0204" pitchFamily="34" charset="-122"/>
              <a:cs typeface="Calibri" panose="020F0502020204030204" pitchFamily="34" charset="0"/>
            </a:endParaRPr>
          </a:p>
        </p:txBody>
      </p:sp>
      <p:graphicFrame>
        <p:nvGraphicFramePr>
          <p:cNvPr id="3" name="图示 2">
            <a:extLst>
              <a:ext uri="{FF2B5EF4-FFF2-40B4-BE49-F238E27FC236}">
                <a16:creationId xmlns:a16="http://schemas.microsoft.com/office/drawing/2014/main" id="{AE2935D3-83BD-24E8-4DA8-CA9C204F55FC}"/>
              </a:ext>
            </a:extLst>
          </p:cNvPr>
          <p:cNvGraphicFramePr/>
          <p:nvPr>
            <p:extLst>
              <p:ext uri="{D42A27DB-BD31-4B8C-83A1-F6EECF244321}">
                <p14:modId xmlns:p14="http://schemas.microsoft.com/office/powerpoint/2010/main" val="4215266879"/>
              </p:ext>
            </p:extLst>
          </p:nvPr>
        </p:nvGraphicFramePr>
        <p:xfrm>
          <a:off x="3851563" y="3430861"/>
          <a:ext cx="15581745" cy="8705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351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7</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background</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84" name="组合 83">
            <a:extLst>
              <a:ext uri="{FF2B5EF4-FFF2-40B4-BE49-F238E27FC236}">
                <a16:creationId xmlns:a16="http://schemas.microsoft.com/office/drawing/2014/main" id="{4A81837D-449F-DFB1-C04C-B98D8B8F2472}"/>
              </a:ext>
            </a:extLst>
          </p:cNvPr>
          <p:cNvGrpSpPr/>
          <p:nvPr/>
        </p:nvGrpSpPr>
        <p:grpSpPr>
          <a:xfrm>
            <a:off x="3078507" y="3322691"/>
            <a:ext cx="17360857" cy="3880818"/>
            <a:chOff x="2843960" y="1799587"/>
            <a:chExt cx="5850816" cy="1307882"/>
          </a:xfrm>
        </p:grpSpPr>
        <p:grpSp>
          <p:nvGrpSpPr>
            <p:cNvPr id="86" name="组合 85">
              <a:extLst>
                <a:ext uri="{FF2B5EF4-FFF2-40B4-BE49-F238E27FC236}">
                  <a16:creationId xmlns:a16="http://schemas.microsoft.com/office/drawing/2014/main" id="{B7591DE3-CE4D-4928-F743-8465CA0D47C6}"/>
                </a:ext>
              </a:extLst>
            </p:cNvPr>
            <p:cNvGrpSpPr/>
            <p:nvPr/>
          </p:nvGrpSpPr>
          <p:grpSpPr>
            <a:xfrm>
              <a:off x="2843960" y="1799587"/>
              <a:ext cx="5850816" cy="1307882"/>
              <a:chOff x="4517982" y="1979729"/>
              <a:chExt cx="7099593" cy="1691266"/>
            </a:xfrm>
          </p:grpSpPr>
          <p:sp>
            <p:nvSpPr>
              <p:cNvPr id="123" name="AutoShape 2">
                <a:extLst>
                  <a:ext uri="{FF2B5EF4-FFF2-40B4-BE49-F238E27FC236}">
                    <a16:creationId xmlns:a16="http://schemas.microsoft.com/office/drawing/2014/main" id="{956E66C8-9078-5945-5403-92476580C168}"/>
                  </a:ext>
                </a:extLst>
              </p:cNvPr>
              <p:cNvSpPr>
                <a:spLocks noChangeAspect="1" noChangeArrowheads="1"/>
              </p:cNvSpPr>
              <p:nvPr/>
            </p:nvSpPr>
            <p:spPr bwMode="auto">
              <a:xfrm>
                <a:off x="10056908" y="26643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000">
                  <a:latin typeface="Calibri" panose="020F0502020204030204" pitchFamily="34" charset="0"/>
                  <a:cs typeface="Calibri" panose="020F0502020204030204" pitchFamily="34" charset="0"/>
                </a:endParaRPr>
              </a:p>
            </p:txBody>
          </p:sp>
          <p:sp>
            <p:nvSpPr>
              <p:cNvPr id="125" name="矩形 124">
                <a:extLst>
                  <a:ext uri="{FF2B5EF4-FFF2-40B4-BE49-F238E27FC236}">
                    <a16:creationId xmlns:a16="http://schemas.microsoft.com/office/drawing/2014/main" id="{FA4D5F0D-D081-A0E9-2747-E9CBE1D05F36}"/>
                  </a:ext>
                </a:extLst>
              </p:cNvPr>
              <p:cNvSpPr/>
              <p:nvPr/>
            </p:nvSpPr>
            <p:spPr>
              <a:xfrm>
                <a:off x="5749603" y="2891349"/>
                <a:ext cx="5867972" cy="779646"/>
              </a:xfrm>
              <a:prstGeom prst="rect">
                <a:avLst/>
              </a:prstGeom>
              <a:gradFill flip="none" rotWithShape="1">
                <a:gsLst>
                  <a:gs pos="0">
                    <a:schemeClr val="bg2"/>
                  </a:gs>
                  <a:gs pos="39000">
                    <a:srgbClr val="95A3F2"/>
                  </a:gs>
                  <a:gs pos="89000">
                    <a:srgbClr val="2457DA"/>
                  </a:gs>
                  <a:gs pos="100000">
                    <a:srgbClr val="FF0000"/>
                  </a:gs>
                </a:gsLst>
                <a:path path="circle">
                  <a:fillToRect l="100000" t="100000"/>
                </a:path>
                <a:tileRect r="-100000" b="-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Time</a:t>
                </a:r>
                <a:r>
                  <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Series</a:t>
                </a:r>
                <a:r>
                  <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Data</a:t>
                </a:r>
                <a:endPar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31" name="矩形 130">
                <a:extLst>
                  <a:ext uri="{FF2B5EF4-FFF2-40B4-BE49-F238E27FC236}">
                    <a16:creationId xmlns:a16="http://schemas.microsoft.com/office/drawing/2014/main" id="{3E11B80B-5820-FB11-B5C5-672F6951FC14}"/>
                  </a:ext>
                </a:extLst>
              </p:cNvPr>
              <p:cNvSpPr/>
              <p:nvPr/>
            </p:nvSpPr>
            <p:spPr>
              <a:xfrm>
                <a:off x="6010343" y="2609006"/>
                <a:ext cx="716222" cy="6737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132" name="矩形 131">
                <a:extLst>
                  <a:ext uri="{FF2B5EF4-FFF2-40B4-BE49-F238E27FC236}">
                    <a16:creationId xmlns:a16="http://schemas.microsoft.com/office/drawing/2014/main" id="{F497F44A-0690-EB41-97DF-3E433199CA43}"/>
                  </a:ext>
                </a:extLst>
              </p:cNvPr>
              <p:cNvSpPr/>
              <p:nvPr/>
            </p:nvSpPr>
            <p:spPr>
              <a:xfrm flipV="1">
                <a:off x="6726565" y="2733333"/>
                <a:ext cx="4891010" cy="67378"/>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133" name="矩形 132">
                <a:extLst>
                  <a:ext uri="{FF2B5EF4-FFF2-40B4-BE49-F238E27FC236}">
                    <a16:creationId xmlns:a16="http://schemas.microsoft.com/office/drawing/2014/main" id="{F0765CF0-E559-1CE2-C815-7F6B20B5F6B3}"/>
                  </a:ext>
                </a:extLst>
              </p:cNvPr>
              <p:cNvSpPr/>
              <p:nvPr/>
            </p:nvSpPr>
            <p:spPr>
              <a:xfrm>
                <a:off x="5749603" y="2462620"/>
                <a:ext cx="260740" cy="673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cxnSp>
            <p:nvCxnSpPr>
              <p:cNvPr id="134" name="曲线连接符 133">
                <a:extLst>
                  <a:ext uri="{FF2B5EF4-FFF2-40B4-BE49-F238E27FC236}">
                    <a16:creationId xmlns:a16="http://schemas.microsoft.com/office/drawing/2014/main" id="{BF16B9A8-819D-57B3-9E90-F56DD2253264}"/>
                  </a:ext>
                </a:extLst>
              </p:cNvPr>
              <p:cNvCxnSpPr>
                <a:cxnSpLocks/>
              </p:cNvCxnSpPr>
              <p:nvPr/>
            </p:nvCxnSpPr>
            <p:spPr>
              <a:xfrm rot="10800000" flipV="1">
                <a:off x="5839438" y="2189067"/>
                <a:ext cx="346815" cy="263568"/>
              </a:xfrm>
              <a:prstGeom prst="curvedConnector2">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89FE873A-F770-2430-4CB0-DCCE3CF7CBB4}"/>
                  </a:ext>
                </a:extLst>
              </p:cNvPr>
              <p:cNvSpPr txBox="1"/>
              <p:nvPr/>
            </p:nvSpPr>
            <p:spPr>
              <a:xfrm>
                <a:off x="6132220" y="1979729"/>
                <a:ext cx="916516" cy="160955"/>
              </a:xfrm>
              <a:prstGeom prst="rect">
                <a:avLst/>
              </a:prstGeom>
              <a:noFill/>
            </p:spPr>
            <p:txBody>
              <a:bodyPr wrap="square" rtlCol="0">
                <a:spAutoFit/>
              </a:bodyPr>
              <a:lstStyle/>
              <a:p>
                <a:r>
                  <a:rPr kumimoji="1" lang="en-US" altLang="zh-CN"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90%</a:t>
                </a:r>
                <a:r>
                  <a:rPr kumimoji="1" lang="zh-CN" altLang="en-US"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call</a:t>
                </a:r>
                <a:r>
                  <a:rPr kumimoji="1" lang="zh-CN" altLang="en-US"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 </a:t>
                </a:r>
              </a:p>
            </p:txBody>
          </p:sp>
          <p:cxnSp>
            <p:nvCxnSpPr>
              <p:cNvPr id="136" name="曲线连接符 135">
                <a:extLst>
                  <a:ext uri="{FF2B5EF4-FFF2-40B4-BE49-F238E27FC236}">
                    <a16:creationId xmlns:a16="http://schemas.microsoft.com/office/drawing/2014/main" id="{B36EE697-FB42-BA7B-DA42-91B217D22E73}"/>
                  </a:ext>
                </a:extLst>
              </p:cNvPr>
              <p:cNvCxnSpPr>
                <a:cxnSpLocks/>
                <a:stCxn id="137" idx="1"/>
                <a:endCxn id="131" idx="0"/>
              </p:cNvCxnSpPr>
              <p:nvPr/>
            </p:nvCxnSpPr>
            <p:spPr>
              <a:xfrm rot="10800000" flipV="1">
                <a:off x="6368454" y="2060207"/>
                <a:ext cx="1454761" cy="548800"/>
              </a:xfrm>
              <a:prstGeom prst="curvedConnector2">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3F39364A-41DB-A007-31BB-EAA0B4384CB3}"/>
                  </a:ext>
                </a:extLst>
              </p:cNvPr>
              <p:cNvSpPr txBox="1"/>
              <p:nvPr/>
            </p:nvSpPr>
            <p:spPr>
              <a:xfrm>
                <a:off x="7823215" y="1979729"/>
                <a:ext cx="554673" cy="160955"/>
              </a:xfrm>
              <a:prstGeom prst="rect">
                <a:avLst/>
              </a:prstGeom>
              <a:noFill/>
            </p:spPr>
            <p:txBody>
              <a:bodyPr wrap="square" rtlCol="0">
                <a:spAutoFit/>
              </a:bodyPr>
              <a:lstStyle/>
              <a:p>
                <a:r>
                  <a:rPr kumimoji="1" lang="en-US" altLang="zh-CN" sz="1800" b="1" i="1" dirty="0">
                    <a:solidFill>
                      <a:srgbClr val="0070C0"/>
                    </a:solidFill>
                    <a:latin typeface="Calibri" panose="020F0502020204030204" pitchFamily="34" charset="0"/>
                    <a:ea typeface="TencentSans W7" panose="020C04030202040F0204" pitchFamily="34" charset="-122"/>
                    <a:cs typeface="Calibri" panose="020F0502020204030204" pitchFamily="34" charset="0"/>
                  </a:rPr>
                  <a:t>9%</a:t>
                </a:r>
                <a:r>
                  <a:rPr kumimoji="1" lang="zh-CN" altLang="en-US" sz="1800" b="1" i="1" dirty="0">
                    <a:solidFill>
                      <a:srgbClr val="0070C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solidFill>
                      <a:srgbClr val="0070C0"/>
                    </a:solidFill>
                    <a:latin typeface="Calibri" panose="020F0502020204030204" pitchFamily="34" charset="0"/>
                    <a:ea typeface="TencentSans W7" panose="020C04030202040F0204" pitchFamily="34" charset="-122"/>
                    <a:cs typeface="Calibri" panose="020F0502020204030204" pitchFamily="34" charset="0"/>
                  </a:rPr>
                  <a:t>call</a:t>
                </a:r>
                <a:r>
                  <a:rPr kumimoji="1" lang="zh-CN" altLang="en-US" sz="1800" b="1" i="1" dirty="0">
                    <a:solidFill>
                      <a:srgbClr val="0070C0"/>
                    </a:solidFill>
                    <a:latin typeface="Calibri" panose="020F0502020204030204" pitchFamily="34" charset="0"/>
                    <a:ea typeface="TencentSans W7" panose="020C04030202040F0204" pitchFamily="34" charset="-122"/>
                    <a:cs typeface="Calibri" panose="020F0502020204030204" pitchFamily="34" charset="0"/>
                  </a:rPr>
                  <a:t> </a:t>
                </a:r>
              </a:p>
            </p:txBody>
          </p:sp>
          <p:cxnSp>
            <p:nvCxnSpPr>
              <p:cNvPr id="138" name="曲线连接符 137">
                <a:extLst>
                  <a:ext uri="{FF2B5EF4-FFF2-40B4-BE49-F238E27FC236}">
                    <a16:creationId xmlns:a16="http://schemas.microsoft.com/office/drawing/2014/main" id="{9EF315C0-1F45-0040-01CA-A8A62C2CCBE2}"/>
                  </a:ext>
                </a:extLst>
              </p:cNvPr>
              <p:cNvCxnSpPr>
                <a:cxnSpLocks/>
                <a:stCxn id="139" idx="1"/>
                <a:endCxn id="132" idx="2"/>
              </p:cNvCxnSpPr>
              <p:nvPr/>
            </p:nvCxnSpPr>
            <p:spPr>
              <a:xfrm rot="10800000" flipV="1">
                <a:off x="9172070" y="2060206"/>
                <a:ext cx="923498" cy="673126"/>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DACD9D17-DEA6-645C-4AAA-141436F0D251}"/>
                  </a:ext>
                </a:extLst>
              </p:cNvPr>
              <p:cNvSpPr txBox="1"/>
              <p:nvPr/>
            </p:nvSpPr>
            <p:spPr>
              <a:xfrm>
                <a:off x="10095568" y="1979729"/>
                <a:ext cx="554673" cy="160955"/>
              </a:xfrm>
              <a:prstGeom prst="rect">
                <a:avLst/>
              </a:prstGeom>
              <a:noFill/>
            </p:spPr>
            <p:txBody>
              <a:bodyPr wrap="square" rtlCol="0">
                <a:spAutoFit/>
              </a:bodyPr>
              <a:lstStyle/>
              <a:p>
                <a:r>
                  <a:rPr kumimoji="1" lang="en-US" altLang="zh-CN" sz="1800" b="1" i="1" dirty="0">
                    <a:latin typeface="Calibri" panose="020F0502020204030204" pitchFamily="34" charset="0"/>
                    <a:ea typeface="TencentSans W7" panose="020C04030202040F0204" pitchFamily="34" charset="-122"/>
                    <a:cs typeface="Calibri" panose="020F0502020204030204" pitchFamily="34" charset="0"/>
                  </a:rPr>
                  <a:t>1%</a:t>
                </a:r>
                <a:r>
                  <a:rPr kumimoji="1" lang="zh-CN" altLang="en-US" sz="1800" b="1" i="1" dirty="0">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latin typeface="Calibri" panose="020F0502020204030204" pitchFamily="34" charset="0"/>
                    <a:ea typeface="TencentSans W7" panose="020C04030202040F0204" pitchFamily="34" charset="-122"/>
                    <a:cs typeface="Calibri" panose="020F0502020204030204" pitchFamily="34" charset="0"/>
                  </a:rPr>
                  <a:t>call</a:t>
                </a:r>
                <a:r>
                  <a:rPr kumimoji="1" lang="zh-CN" altLang="en-US" sz="1800" b="1" i="1" dirty="0">
                    <a:latin typeface="Calibri" panose="020F0502020204030204" pitchFamily="34" charset="0"/>
                    <a:ea typeface="TencentSans W7" panose="020C04030202040F0204" pitchFamily="34" charset="-122"/>
                    <a:cs typeface="Calibri" panose="020F0502020204030204" pitchFamily="34" charset="0"/>
                  </a:rPr>
                  <a:t> </a:t>
                </a:r>
              </a:p>
            </p:txBody>
          </p:sp>
          <p:cxnSp>
            <p:nvCxnSpPr>
              <p:cNvPr id="140" name="直线箭头连接符 139">
                <a:extLst>
                  <a:ext uri="{FF2B5EF4-FFF2-40B4-BE49-F238E27FC236}">
                    <a16:creationId xmlns:a16="http://schemas.microsoft.com/office/drawing/2014/main" id="{200B3D97-6298-3674-B358-900B5BD1101F}"/>
                  </a:ext>
                </a:extLst>
              </p:cNvPr>
              <p:cNvCxnSpPr>
                <a:cxnSpLocks/>
                <a:stCxn id="141" idx="3"/>
                <a:endCxn id="133" idx="1"/>
              </p:cNvCxnSpPr>
              <p:nvPr/>
            </p:nvCxnSpPr>
            <p:spPr>
              <a:xfrm>
                <a:off x="5029224" y="2060207"/>
                <a:ext cx="720379" cy="436103"/>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F02EF2E5-77A9-A57D-FEBB-1FCD1C71B076}"/>
                  </a:ext>
                </a:extLst>
              </p:cNvPr>
              <p:cNvSpPr txBox="1"/>
              <p:nvPr/>
            </p:nvSpPr>
            <p:spPr>
              <a:xfrm>
                <a:off x="4517982" y="1979729"/>
                <a:ext cx="511242" cy="160955"/>
              </a:xfrm>
              <a:prstGeom prst="rect">
                <a:avLst/>
              </a:prstGeom>
              <a:noFill/>
            </p:spPr>
            <p:txBody>
              <a:bodyPr wrap="square" rtlCol="0">
                <a:spAutoFit/>
              </a:bodyPr>
              <a:lstStyle/>
              <a:p>
                <a:r>
                  <a:rPr kumimoji="1" lang="en-US" altLang="zh-CN"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10</a:t>
                </a:r>
                <a:r>
                  <a:rPr kumimoji="1" lang="zh-CN" altLang="en-US"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min</a:t>
                </a:r>
                <a:endParaRPr kumimoji="1" lang="zh-CN" altLang="en-US" sz="18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endParaRPr>
              </a:p>
            </p:txBody>
          </p:sp>
          <p:cxnSp>
            <p:nvCxnSpPr>
              <p:cNvPr id="142" name="直线箭头连接符 141">
                <a:extLst>
                  <a:ext uri="{FF2B5EF4-FFF2-40B4-BE49-F238E27FC236}">
                    <a16:creationId xmlns:a16="http://schemas.microsoft.com/office/drawing/2014/main" id="{2B82CFDB-7869-B3FB-3706-E0B462A04521}"/>
                  </a:ext>
                </a:extLst>
              </p:cNvPr>
              <p:cNvCxnSpPr>
                <a:cxnSpLocks/>
                <a:stCxn id="143" idx="3"/>
                <a:endCxn id="131" idx="1"/>
              </p:cNvCxnSpPr>
              <p:nvPr/>
            </p:nvCxnSpPr>
            <p:spPr>
              <a:xfrm>
                <a:off x="4871015" y="2382097"/>
                <a:ext cx="1139328" cy="260599"/>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9C0A531B-5F9D-2C6D-DC5D-D9B06A68BF00}"/>
                  </a:ext>
                </a:extLst>
              </p:cNvPr>
              <p:cNvSpPr txBox="1"/>
              <p:nvPr/>
            </p:nvSpPr>
            <p:spPr>
              <a:xfrm>
                <a:off x="4676190" y="2301619"/>
                <a:ext cx="194825" cy="160955"/>
              </a:xfrm>
              <a:prstGeom prst="rect">
                <a:avLst/>
              </a:prstGeom>
              <a:noFill/>
            </p:spPr>
            <p:txBody>
              <a:bodyPr wrap="none" rtlCol="0">
                <a:spAutoFit/>
              </a:bodyPr>
              <a:lstStyle/>
              <a:p>
                <a:r>
                  <a:rPr kumimoji="1" lang="en-US" altLang="zh-CN" sz="1800" b="1" i="1" dirty="0">
                    <a:solidFill>
                      <a:schemeClr val="accent1"/>
                    </a:solidFill>
                    <a:latin typeface="Calibri" panose="020F0502020204030204" pitchFamily="34" charset="0"/>
                    <a:ea typeface="TencentSans W7" panose="020C04030202040F0204" pitchFamily="34" charset="-122"/>
                    <a:cs typeface="Calibri" panose="020F0502020204030204" pitchFamily="34" charset="0"/>
                  </a:rPr>
                  <a:t>2</a:t>
                </a:r>
                <a:r>
                  <a:rPr kumimoji="1" lang="zh-CN" altLang="en-US" sz="1800" b="1" i="1" dirty="0">
                    <a:solidFill>
                      <a:schemeClr val="accent1"/>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solidFill>
                      <a:schemeClr val="accent1"/>
                    </a:solidFill>
                    <a:latin typeface="Calibri" panose="020F0502020204030204" pitchFamily="34" charset="0"/>
                    <a:ea typeface="TencentSans W7" panose="020C04030202040F0204" pitchFamily="34" charset="-122"/>
                    <a:cs typeface="Calibri" panose="020F0502020204030204" pitchFamily="34" charset="0"/>
                  </a:rPr>
                  <a:t>h</a:t>
                </a:r>
                <a:endParaRPr kumimoji="1" lang="zh-CN" altLang="en-US" sz="1800" b="1" i="1" dirty="0">
                  <a:solidFill>
                    <a:schemeClr val="accent1"/>
                  </a:solidFill>
                  <a:latin typeface="Calibri" panose="020F0502020204030204" pitchFamily="34" charset="0"/>
                  <a:ea typeface="TencentSans W7" panose="020C04030202040F0204" pitchFamily="34" charset="-122"/>
                  <a:cs typeface="Calibri" panose="020F0502020204030204" pitchFamily="34" charset="0"/>
                </a:endParaRPr>
              </a:p>
            </p:txBody>
          </p:sp>
          <p:cxnSp>
            <p:nvCxnSpPr>
              <p:cNvPr id="144" name="直线箭头连接符 143">
                <a:extLst>
                  <a:ext uri="{FF2B5EF4-FFF2-40B4-BE49-F238E27FC236}">
                    <a16:creationId xmlns:a16="http://schemas.microsoft.com/office/drawing/2014/main" id="{14FA8136-7EE6-1DB6-365A-51B3487BF7E8}"/>
                  </a:ext>
                </a:extLst>
              </p:cNvPr>
              <p:cNvCxnSpPr>
                <a:cxnSpLocks/>
                <a:stCxn id="145" idx="3"/>
                <a:endCxn id="132" idx="1"/>
              </p:cNvCxnSpPr>
              <p:nvPr/>
            </p:nvCxnSpPr>
            <p:spPr>
              <a:xfrm>
                <a:off x="4905431" y="2699350"/>
                <a:ext cx="1821134" cy="6767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872D07E8-8FC1-4295-6616-CD2DCAEBAA17}"/>
                  </a:ext>
                </a:extLst>
              </p:cNvPr>
              <p:cNvSpPr txBox="1"/>
              <p:nvPr/>
            </p:nvSpPr>
            <p:spPr>
              <a:xfrm>
                <a:off x="4641775" y="2618872"/>
                <a:ext cx="263656" cy="160955"/>
              </a:xfrm>
              <a:prstGeom prst="rect">
                <a:avLst/>
              </a:prstGeom>
              <a:noFill/>
            </p:spPr>
            <p:txBody>
              <a:bodyPr wrap="none" rtlCol="0">
                <a:spAutoFit/>
              </a:bodyPr>
              <a:lstStyle/>
              <a:p>
                <a:r>
                  <a:rPr kumimoji="1" lang="en-US" altLang="zh-CN" sz="1800" b="1" i="1" dirty="0">
                    <a:latin typeface="Calibri" panose="020F0502020204030204" pitchFamily="34" charset="0"/>
                    <a:ea typeface="TencentSans W7" panose="020C04030202040F0204" pitchFamily="34" charset="-122"/>
                    <a:cs typeface="Calibri" panose="020F0502020204030204" pitchFamily="34" charset="0"/>
                  </a:rPr>
                  <a:t>2h</a:t>
                </a:r>
                <a:r>
                  <a:rPr kumimoji="1" lang="zh-CN" altLang="en-US" sz="1800" b="1" i="1" dirty="0">
                    <a:latin typeface="Calibri" panose="020F0502020204030204" pitchFamily="34" charset="0"/>
                    <a:ea typeface="TencentSans W7" panose="020C04030202040F0204" pitchFamily="34" charset="-122"/>
                    <a:cs typeface="Calibri" panose="020F0502020204030204" pitchFamily="34" charset="0"/>
                  </a:rPr>
                  <a:t> </a:t>
                </a:r>
                <a:r>
                  <a:rPr kumimoji="1" lang="en-US" altLang="zh-CN" sz="1800" b="1" i="1" dirty="0">
                    <a:latin typeface="Calibri" panose="020F0502020204030204" pitchFamily="34" charset="0"/>
                    <a:ea typeface="TencentSans W7" panose="020C04030202040F0204" pitchFamily="34" charset="-122"/>
                    <a:cs typeface="Calibri" panose="020F0502020204030204" pitchFamily="34" charset="0"/>
                  </a:rPr>
                  <a:t>&gt;</a:t>
                </a:r>
                <a:r>
                  <a:rPr kumimoji="1" lang="zh-CN" altLang="en-US" sz="1800" b="1" i="1" dirty="0">
                    <a:latin typeface="Calibri" panose="020F0502020204030204" pitchFamily="34" charset="0"/>
                    <a:ea typeface="TencentSans W7" panose="020C04030202040F0204" pitchFamily="34" charset="-122"/>
                    <a:cs typeface="Calibri" panose="020F0502020204030204" pitchFamily="34" charset="0"/>
                  </a:rPr>
                  <a:t> </a:t>
                </a:r>
              </a:p>
            </p:txBody>
          </p:sp>
        </p:grpSp>
        <p:sp>
          <p:nvSpPr>
            <p:cNvPr id="90" name="文本框 89">
              <a:extLst>
                <a:ext uri="{FF2B5EF4-FFF2-40B4-BE49-F238E27FC236}">
                  <a16:creationId xmlns:a16="http://schemas.microsoft.com/office/drawing/2014/main" id="{9117FC4B-8522-935E-A4B4-A160B001B0C0}"/>
                </a:ext>
              </a:extLst>
            </p:cNvPr>
            <p:cNvSpPr txBox="1"/>
            <p:nvPr/>
          </p:nvSpPr>
          <p:spPr>
            <a:xfrm>
              <a:off x="3482178" y="2805532"/>
              <a:ext cx="349098" cy="124469"/>
            </a:xfrm>
            <a:prstGeom prst="rect">
              <a:avLst/>
            </a:prstGeom>
            <a:noFill/>
          </p:spPr>
          <p:txBody>
            <a:bodyPr wrap="none" rtlCol="0">
              <a:spAutoFit/>
            </a:bodyPr>
            <a:lstStyle/>
            <a:p>
              <a:r>
                <a:rPr kumimoji="1" lang="en-US" altLang="zh-CN" sz="1800" b="1" i="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rPr>
                <a:t>consume</a:t>
              </a:r>
              <a:endParaRPr kumimoji="1" lang="zh-CN" altLang="en-US" sz="1800" b="1" i="1" dirty="0">
                <a:solidFill>
                  <a:schemeClr val="bg2">
                    <a:lumMod val="10000"/>
                  </a:schemeClr>
                </a:solidFill>
                <a:latin typeface="Calibri" panose="020F0502020204030204" pitchFamily="34" charset="0"/>
                <a:ea typeface="TencentSans W3" panose="020C04030202040F0204" pitchFamily="34" charset="-122"/>
                <a:cs typeface="Calibri" panose="020F0502020204030204" pitchFamily="34" charset="0"/>
              </a:endParaRPr>
            </a:p>
          </p:txBody>
        </p:sp>
        <p:pic>
          <p:nvPicPr>
            <p:cNvPr id="91" name="图形 90" descr="搜索库存 纯色填充">
              <a:extLst>
                <a:ext uri="{FF2B5EF4-FFF2-40B4-BE49-F238E27FC236}">
                  <a16:creationId xmlns:a16="http://schemas.microsoft.com/office/drawing/2014/main" id="{C8A7903D-F25F-B186-B946-36EF4DF62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3960" y="2545884"/>
              <a:ext cx="519296" cy="519296"/>
            </a:xfrm>
            <a:prstGeom prst="rect">
              <a:avLst/>
            </a:prstGeom>
          </p:spPr>
        </p:pic>
        <p:cxnSp>
          <p:nvCxnSpPr>
            <p:cNvPr id="121" name="直线箭头连接符 120">
              <a:extLst>
                <a:ext uri="{FF2B5EF4-FFF2-40B4-BE49-F238E27FC236}">
                  <a16:creationId xmlns:a16="http://schemas.microsoft.com/office/drawing/2014/main" id="{DF8ACFB9-623E-C599-3DA2-A6DDE256C34D}"/>
                </a:ext>
              </a:extLst>
            </p:cNvPr>
            <p:cNvCxnSpPr>
              <a:stCxn id="125" idx="1"/>
              <a:endCxn id="91" idx="3"/>
            </p:cNvCxnSpPr>
            <p:nvPr/>
          </p:nvCxnSpPr>
          <p:spPr>
            <a:xfrm flipH="1" flipV="1">
              <a:off x="3363256" y="2805532"/>
              <a:ext cx="495690" cy="481"/>
            </a:xfrm>
            <a:prstGeom prst="straightConnector1">
              <a:avLst/>
            </a:prstGeom>
            <a:ln w="1270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8" name="表格 18">
            <a:extLst>
              <a:ext uri="{FF2B5EF4-FFF2-40B4-BE49-F238E27FC236}">
                <a16:creationId xmlns:a16="http://schemas.microsoft.com/office/drawing/2014/main" id="{03F0C5AE-BD40-6C9A-DA01-465AD620BA95}"/>
              </a:ext>
            </a:extLst>
          </p:cNvPr>
          <p:cNvGraphicFramePr>
            <a:graphicFrameLocks noGrp="1"/>
          </p:cNvGraphicFramePr>
          <p:nvPr>
            <p:extLst>
              <p:ext uri="{D42A27DB-BD31-4B8C-83A1-F6EECF244321}">
                <p14:modId xmlns:p14="http://schemas.microsoft.com/office/powerpoint/2010/main" val="4176912398"/>
              </p:ext>
            </p:extLst>
          </p:nvPr>
        </p:nvGraphicFramePr>
        <p:xfrm>
          <a:off x="7383458" y="8621312"/>
          <a:ext cx="10267596" cy="3543994"/>
        </p:xfrm>
        <a:graphic>
          <a:graphicData uri="http://schemas.openxmlformats.org/drawingml/2006/table">
            <a:tbl>
              <a:tblPr firstRow="1" bandRow="1">
                <a:tableStyleId>{72833802-FEF1-4C79-8D5D-14CF1EAF98D9}</a:tableStyleId>
              </a:tblPr>
              <a:tblGrid>
                <a:gridCol w="3422532">
                  <a:extLst>
                    <a:ext uri="{9D8B030D-6E8A-4147-A177-3AD203B41FA5}">
                      <a16:colId xmlns:a16="http://schemas.microsoft.com/office/drawing/2014/main" val="2326424488"/>
                    </a:ext>
                  </a:extLst>
                </a:gridCol>
                <a:gridCol w="3422532">
                  <a:extLst>
                    <a:ext uri="{9D8B030D-6E8A-4147-A177-3AD203B41FA5}">
                      <a16:colId xmlns:a16="http://schemas.microsoft.com/office/drawing/2014/main" val="3884406633"/>
                    </a:ext>
                  </a:extLst>
                </a:gridCol>
                <a:gridCol w="3422532">
                  <a:extLst>
                    <a:ext uri="{9D8B030D-6E8A-4147-A177-3AD203B41FA5}">
                      <a16:colId xmlns:a16="http://schemas.microsoft.com/office/drawing/2014/main" val="1444335184"/>
                    </a:ext>
                  </a:extLst>
                </a:gridCol>
              </a:tblGrid>
              <a:tr h="590958">
                <a:tc>
                  <a:txBody>
                    <a:bodyPr/>
                    <a:lstStyle/>
                    <a:p>
                      <a:pPr algn="ctr"/>
                      <a:r>
                        <a:rPr lang="en" altLang="zh-CN" sz="2600" b="1" dirty="0">
                          <a:solidFill>
                            <a:schemeClr val="bg2">
                              <a:lumMod val="10000"/>
                            </a:schemeClr>
                          </a:solidFill>
                        </a:rPr>
                        <a:t>Use cases</a:t>
                      </a:r>
                      <a:endParaRPr lang="zh-CN" altLang="en-US" sz="2600" b="1" i="0" dirty="0">
                        <a:solidFill>
                          <a:schemeClr val="bg2">
                            <a:lumMod val="10000"/>
                          </a:schemeClr>
                        </a:solidFill>
                        <a:latin typeface="Calibri" panose="020F0502020204030204" pitchFamily="34" charset="0"/>
                        <a:cs typeface="Calibri" panose="020F0502020204030204" pitchFamily="34" charset="0"/>
                      </a:endParaRPr>
                    </a:p>
                  </a:txBody>
                  <a:tcPr>
                    <a:solidFill>
                      <a:schemeClr val="accent2">
                        <a:lumMod val="60000"/>
                        <a:lumOff val="40000"/>
                      </a:schemeClr>
                    </a:solidFill>
                  </a:tcPr>
                </a:tc>
                <a:tc>
                  <a:txBody>
                    <a:bodyPr/>
                    <a:lstStyle/>
                    <a:p>
                      <a:pPr algn="ctr"/>
                      <a:r>
                        <a:rPr lang="en" altLang="zh-CN" sz="2600" b="1" dirty="0">
                          <a:solidFill>
                            <a:schemeClr val="bg2">
                              <a:lumMod val="10000"/>
                            </a:schemeClr>
                          </a:solidFill>
                        </a:rPr>
                        <a:t>Message</a:t>
                      </a:r>
                      <a:r>
                        <a:rPr lang="zh-CN" altLang="en-US" sz="2600" b="1" dirty="0">
                          <a:solidFill>
                            <a:schemeClr val="bg2">
                              <a:lumMod val="10000"/>
                            </a:schemeClr>
                          </a:solidFill>
                        </a:rPr>
                        <a:t> </a:t>
                      </a:r>
                      <a:r>
                        <a:rPr lang="en" altLang="zh-CN" sz="2600" b="1" dirty="0">
                          <a:solidFill>
                            <a:schemeClr val="bg2">
                              <a:lumMod val="10000"/>
                            </a:schemeClr>
                          </a:solidFill>
                        </a:rPr>
                        <a:t>lifecycle</a:t>
                      </a:r>
                      <a:endParaRPr lang="zh-CN" altLang="en-US" sz="2600" b="1" i="0" dirty="0">
                        <a:solidFill>
                          <a:schemeClr val="bg2">
                            <a:lumMod val="10000"/>
                          </a:schemeClr>
                        </a:solidFill>
                        <a:latin typeface="Calibri" panose="020F0502020204030204" pitchFamily="34" charset="0"/>
                        <a:cs typeface="Calibri" panose="020F0502020204030204" pitchFamily="34" charset="0"/>
                      </a:endParaRPr>
                    </a:p>
                  </a:txBody>
                  <a:tcPr>
                    <a:solidFill>
                      <a:schemeClr val="accent2">
                        <a:lumMod val="60000"/>
                        <a:lumOff val="40000"/>
                      </a:schemeClr>
                    </a:solidFill>
                  </a:tcPr>
                </a:tc>
                <a:tc>
                  <a:txBody>
                    <a:bodyPr/>
                    <a:lstStyle/>
                    <a:p>
                      <a:pPr algn="ctr"/>
                      <a:r>
                        <a:rPr lang="en" altLang="zh-CN" sz="2600" b="1" dirty="0">
                          <a:solidFill>
                            <a:schemeClr val="bg2">
                              <a:lumMod val="10000"/>
                            </a:schemeClr>
                          </a:solidFill>
                        </a:rPr>
                        <a:t>Proportion</a:t>
                      </a:r>
                      <a:endParaRPr lang="zh-CN" altLang="en-US" sz="2600" b="1" i="0" dirty="0">
                        <a:solidFill>
                          <a:schemeClr val="bg2">
                            <a:lumMod val="10000"/>
                          </a:schemeClr>
                        </a:solidFill>
                        <a:latin typeface="Calibri" panose="020F0502020204030204" pitchFamily="34" charset="0"/>
                        <a:cs typeface="Calibri" panose="020F0502020204030204" pitchFamily="34" charset="0"/>
                      </a:endParaRPr>
                    </a:p>
                  </a:txBody>
                  <a:tcPr>
                    <a:solidFill>
                      <a:schemeClr val="accent2">
                        <a:lumMod val="60000"/>
                        <a:lumOff val="40000"/>
                      </a:schemeClr>
                    </a:solidFill>
                  </a:tcPr>
                </a:tc>
                <a:extLst>
                  <a:ext uri="{0D108BD9-81ED-4DB2-BD59-A6C34878D82A}">
                    <a16:rowId xmlns:a16="http://schemas.microsoft.com/office/drawing/2014/main" val="3203281639"/>
                  </a:ext>
                </a:extLst>
              </a:tr>
              <a:tr h="1014619">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Real-Time</a:t>
                      </a:r>
                      <a:r>
                        <a:rPr lang="zh-CN" altLang="en-US"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Data</a:t>
                      </a:r>
                      <a:r>
                        <a:rPr lang="zh-CN" altLang="en-US"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Processing</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10min</a:t>
                      </a:r>
                      <a:r>
                        <a:rPr lang="zh-CN" altLang="en-US"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&lt;</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1%</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561245"/>
                  </a:ext>
                </a:extLst>
              </a:tr>
              <a:tr h="1014619">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Catch-Up-Reads/B</a:t>
                      </a:r>
                      <a:r>
                        <a:rPr lang="en" altLang="zh-CN" sz="2400" b="0" i="0" dirty="0" err="1">
                          <a:solidFill>
                            <a:schemeClr val="bg2">
                              <a:lumMod val="10000"/>
                            </a:schemeClr>
                          </a:solidFill>
                          <a:latin typeface="Calibri" panose="020F0502020204030204" pitchFamily="34" charset="0"/>
                          <a:cs typeface="Calibri" panose="020F0502020204030204" pitchFamily="34" charset="0"/>
                        </a:rPr>
                        <a:t>atch</a:t>
                      </a:r>
                      <a:r>
                        <a:rPr lang="en" altLang="zh-CN"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P</a:t>
                      </a:r>
                      <a:r>
                        <a:rPr lang="en" altLang="zh-CN" sz="2400" b="0" i="0" dirty="0" err="1">
                          <a:solidFill>
                            <a:schemeClr val="bg2">
                              <a:lumMod val="10000"/>
                            </a:schemeClr>
                          </a:solidFill>
                          <a:latin typeface="Calibri" panose="020F0502020204030204" pitchFamily="34" charset="0"/>
                          <a:cs typeface="Calibri" panose="020F0502020204030204" pitchFamily="34" charset="0"/>
                        </a:rPr>
                        <a:t>rocessing</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2h</a:t>
                      </a:r>
                      <a:r>
                        <a:rPr lang="zh-CN" altLang="en-US"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&lt;</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9%</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363070"/>
                  </a:ext>
                </a:extLst>
              </a:tr>
              <a:tr h="923798">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Data Replay/</a:t>
                      </a:r>
                      <a:r>
                        <a:rPr lang="en" altLang="zh-CN" sz="2400" b="0" i="0" dirty="0">
                          <a:solidFill>
                            <a:schemeClr val="bg2">
                              <a:lumMod val="10000"/>
                            </a:schemeClr>
                          </a:solidFill>
                          <a:latin typeface="Calibri" panose="020F0502020204030204" pitchFamily="34" charset="0"/>
                          <a:cs typeface="Calibri" panose="020F0502020204030204" pitchFamily="34" charset="0"/>
                        </a:rPr>
                        <a:t>Data </a:t>
                      </a:r>
                      <a:r>
                        <a:rPr lang="en-US" altLang="zh-CN" sz="2400" b="0" i="0" dirty="0">
                          <a:solidFill>
                            <a:schemeClr val="bg2">
                              <a:lumMod val="10000"/>
                            </a:schemeClr>
                          </a:solidFill>
                          <a:latin typeface="Calibri" panose="020F0502020204030204" pitchFamily="34" charset="0"/>
                          <a:cs typeface="Calibri" panose="020F0502020204030204" pitchFamily="34" charset="0"/>
                        </a:rPr>
                        <a:t>B</a:t>
                      </a:r>
                      <a:r>
                        <a:rPr lang="en" altLang="zh-CN" sz="2400" b="0" i="0" dirty="0" err="1">
                          <a:solidFill>
                            <a:schemeClr val="bg2">
                              <a:lumMod val="10000"/>
                            </a:schemeClr>
                          </a:solidFill>
                          <a:latin typeface="Calibri" panose="020F0502020204030204" pitchFamily="34" charset="0"/>
                          <a:cs typeface="Calibri" panose="020F0502020204030204" pitchFamily="34" charset="0"/>
                        </a:rPr>
                        <a:t>ackup</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2h</a:t>
                      </a:r>
                      <a:r>
                        <a:rPr lang="zh-CN" altLang="en-US" sz="2400" b="0" i="0" dirty="0">
                          <a:solidFill>
                            <a:schemeClr val="bg2">
                              <a:lumMod val="10000"/>
                            </a:schemeClr>
                          </a:solidFill>
                          <a:latin typeface="Calibri" panose="020F0502020204030204" pitchFamily="34" charset="0"/>
                          <a:cs typeface="Calibri" panose="020F0502020204030204" pitchFamily="34" charset="0"/>
                        </a:rPr>
                        <a:t> </a:t>
                      </a:r>
                      <a:r>
                        <a:rPr lang="en-US" altLang="zh-CN" sz="2400" b="0" i="0" dirty="0">
                          <a:solidFill>
                            <a:schemeClr val="bg2">
                              <a:lumMod val="10000"/>
                            </a:schemeClr>
                          </a:solidFill>
                          <a:latin typeface="Calibri" panose="020F0502020204030204" pitchFamily="34" charset="0"/>
                          <a:cs typeface="Calibri" panose="020F0502020204030204" pitchFamily="34" charset="0"/>
                        </a:rPr>
                        <a:t>&gt;</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algn="ctr">
                        <a:lnSpc>
                          <a:spcPct val="100000"/>
                        </a:lnSpc>
                      </a:pPr>
                      <a:r>
                        <a:rPr lang="en-US" altLang="zh-CN" sz="2400" b="0" i="0" dirty="0">
                          <a:solidFill>
                            <a:schemeClr val="bg2">
                              <a:lumMod val="10000"/>
                            </a:schemeClr>
                          </a:solidFill>
                          <a:latin typeface="Calibri" panose="020F0502020204030204" pitchFamily="34" charset="0"/>
                          <a:cs typeface="Calibri" panose="020F0502020204030204" pitchFamily="34" charset="0"/>
                        </a:rPr>
                        <a:t>90%</a:t>
                      </a:r>
                      <a:endParaRPr lang="zh-CN" altLang="en-US" sz="2400" b="0" i="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50974610"/>
                  </a:ext>
                </a:extLst>
              </a:tr>
            </a:tbl>
          </a:graphicData>
        </a:graphic>
      </p:graphicFrame>
    </p:spTree>
    <p:extLst>
      <p:ext uri="{BB962C8B-B14F-4D97-AF65-F5344CB8AC3E}">
        <p14:creationId xmlns:p14="http://schemas.microsoft.com/office/powerpoint/2010/main" val="35762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8</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Why</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we</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need</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4" name="文本框 3">
            <a:extLst>
              <a:ext uri="{FF2B5EF4-FFF2-40B4-BE49-F238E27FC236}">
                <a16:creationId xmlns:a16="http://schemas.microsoft.com/office/drawing/2014/main" id="{2FA44878-39A8-0EB8-2C9F-5075441C49B5}"/>
              </a:ext>
            </a:extLst>
          </p:cNvPr>
          <p:cNvSpPr txBox="1"/>
          <p:nvPr/>
        </p:nvSpPr>
        <p:spPr>
          <a:xfrm>
            <a:off x="1022512" y="3278980"/>
            <a:ext cx="8864554" cy="18876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itchFamily="2" charset="2"/>
              <a:buChar char="Ø"/>
            </a:pP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Pulsar as a reservoir</a:t>
            </a:r>
            <a:endParaRPr lang="en" altLang="zh-CN" sz="3200" dirty="0">
              <a:solidFill>
                <a:srgbClr val="000000"/>
              </a:solidFill>
              <a:latin typeface="Calibri" panose="020F0502020204030204" pitchFamily="34" charset="0"/>
              <a:cs typeface="Calibri" panose="020F0502020204030204" pitchFamily="34" charset="0"/>
            </a:endParaRPr>
          </a:p>
          <a:p>
            <a:pPr marL="0" marR="0" indent="0" algn="l" defTabSz="825500" rtl="0" fontAlgn="auto" latinLnBrk="0" hangingPunct="0">
              <a:lnSpc>
                <a:spcPct val="100000"/>
              </a:lnSpc>
              <a:spcBef>
                <a:spcPts val="0"/>
              </a:spcBef>
              <a:spcAft>
                <a:spcPts val="0"/>
              </a:spcAft>
              <a:buClrTx/>
              <a:buSzTx/>
              <a:buFontTx/>
              <a:buNone/>
            </a:pPr>
            <a:r>
              <a:rPr lang="en" altLang="zh-CN" sz="2800" dirty="0">
                <a:solidFill>
                  <a:srgbClr val="000000"/>
                </a:solidFill>
                <a:effectLst/>
                <a:latin typeface="Calibri" panose="020F0502020204030204" pitchFamily="34" charset="0"/>
                <a:cs typeface="Calibri" panose="020F0502020204030204" pitchFamily="34" charset="0"/>
              </a:rPr>
              <a:t>The business side has requirements for the duration of data retention, and at the same time, there is a large volume of business data.</a:t>
            </a:r>
            <a:endParaRPr kumimoji="0" lang="zh-CN" altLang="en-US" sz="2800" u="none" strike="noStrike" cap="none" spc="0" normalizeH="0" baseline="0" dirty="0">
              <a:ln>
                <a:noFill/>
              </a:ln>
              <a:solidFill>
                <a:schemeClr val="accent6">
                  <a:hueOff val="10811956"/>
                  <a:satOff val="-58541"/>
                  <a:lumOff val="-9733"/>
                </a:schemeClr>
              </a:solidFill>
              <a:effectLst/>
              <a:uFillTx/>
              <a:latin typeface="Calibri" panose="020F0502020204030204" pitchFamily="34" charset="0"/>
              <a:cs typeface="Calibri" panose="020F0502020204030204" pitchFamily="34" charset="0"/>
              <a:sym typeface="Helvetica"/>
            </a:endParaRPr>
          </a:p>
        </p:txBody>
      </p:sp>
      <p:sp>
        <p:nvSpPr>
          <p:cNvPr id="37" name="文本框 36">
            <a:extLst>
              <a:ext uri="{FF2B5EF4-FFF2-40B4-BE49-F238E27FC236}">
                <a16:creationId xmlns:a16="http://schemas.microsoft.com/office/drawing/2014/main" id="{207EF08B-D122-367A-C2E5-B15B2C8215D6}"/>
              </a:ext>
            </a:extLst>
          </p:cNvPr>
          <p:cNvSpPr txBox="1"/>
          <p:nvPr/>
        </p:nvSpPr>
        <p:spPr>
          <a:xfrm>
            <a:off x="1022512" y="6291035"/>
            <a:ext cx="8864554" cy="231858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itchFamily="2" charset="2"/>
              <a:buChar char="Ø"/>
            </a:pP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Pulsar as a</a:t>
            </a:r>
            <a:r>
              <a:rPr kumimoji="1" lang="zh-CN" altLang="en-US"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key</a:t>
            </a:r>
            <a:r>
              <a:rPr kumimoji="1" lang="zh-CN" altLang="en-US"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node</a:t>
            </a:r>
            <a:endParaRPr lang="en" altLang="zh-CN" sz="3200" dirty="0">
              <a:solidFill>
                <a:srgbClr val="000000"/>
              </a:solidFill>
              <a:latin typeface="Calibri" panose="020F0502020204030204" pitchFamily="34" charset="0"/>
              <a:cs typeface="Calibri" panose="020F0502020204030204" pitchFamily="34" charset="0"/>
            </a:endParaRPr>
          </a:p>
          <a:p>
            <a:pPr marL="0" marR="0" indent="0" algn="l" defTabSz="825500" rtl="0" fontAlgn="auto" latinLnBrk="0" hangingPunct="0">
              <a:lnSpc>
                <a:spcPct val="100000"/>
              </a:lnSpc>
              <a:spcBef>
                <a:spcPts val="0"/>
              </a:spcBef>
              <a:spcAft>
                <a:spcPts val="0"/>
              </a:spcAft>
              <a:buClrTx/>
              <a:buSzTx/>
              <a:buFontTx/>
              <a:buNone/>
            </a:pPr>
            <a:r>
              <a:rPr lang="en" altLang="zh-CN" sz="2800" dirty="0">
                <a:solidFill>
                  <a:srgbClr val="000000"/>
                </a:solidFill>
                <a:effectLst/>
                <a:latin typeface="Calibri" panose="020F0502020204030204" pitchFamily="34" charset="0"/>
                <a:cs typeface="Calibri" panose="020F0502020204030204" pitchFamily="34" charset="0"/>
              </a:rPr>
              <a:t>When downstream business tasks encounter anomalies, we need Pulsar to be able to tolerate long-term data backlog. Once the downstream tasks recover, Pulsar should be able to resume data consumption.</a:t>
            </a:r>
            <a:endParaRPr kumimoji="0" lang="zh-CN" altLang="en-US" sz="2800" u="none" strike="noStrike" cap="none" spc="0" normalizeH="0" baseline="0" dirty="0">
              <a:ln>
                <a:noFill/>
              </a:ln>
              <a:solidFill>
                <a:schemeClr val="accent6">
                  <a:hueOff val="10811956"/>
                  <a:satOff val="-58541"/>
                  <a:lumOff val="-9733"/>
                </a:schemeClr>
              </a:solidFill>
              <a:effectLst/>
              <a:uFillTx/>
              <a:latin typeface="Calibri" panose="020F0502020204030204" pitchFamily="34" charset="0"/>
              <a:cs typeface="Calibri" panose="020F0502020204030204" pitchFamily="34" charset="0"/>
              <a:sym typeface="Helvetica"/>
            </a:endParaRPr>
          </a:p>
        </p:txBody>
      </p:sp>
      <p:sp>
        <p:nvSpPr>
          <p:cNvPr id="38" name="文本框 37">
            <a:extLst>
              <a:ext uri="{FF2B5EF4-FFF2-40B4-BE49-F238E27FC236}">
                <a16:creationId xmlns:a16="http://schemas.microsoft.com/office/drawing/2014/main" id="{3A40DB77-7C08-2916-7E31-11398CC4F1C1}"/>
              </a:ext>
            </a:extLst>
          </p:cNvPr>
          <p:cNvSpPr txBox="1"/>
          <p:nvPr/>
        </p:nvSpPr>
        <p:spPr>
          <a:xfrm>
            <a:off x="1022512" y="9733978"/>
            <a:ext cx="8864554" cy="18876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itchFamily="2" charset="2"/>
              <a:buChar char="Ø"/>
            </a:pP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Pulsar as a</a:t>
            </a:r>
            <a:r>
              <a:rPr kumimoji="1" lang="zh-CN" altLang="en-US"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3200" b="1" i="1" dirty="0">
                <a:solidFill>
                  <a:schemeClr val="bg2">
                    <a:lumMod val="10000"/>
                  </a:schemeClr>
                </a:solidFill>
                <a:latin typeface="Calibri" panose="020F0502020204030204" pitchFamily="34" charset="0"/>
                <a:ea typeface="TencentSans W7" panose="020C04030202040F0204" pitchFamily="34" charset="-122"/>
                <a:cs typeface="Calibri" panose="020F0502020204030204" pitchFamily="34" charset="0"/>
              </a:rPr>
              <a:t>recorder</a:t>
            </a:r>
            <a:endParaRPr lang="en" altLang="zh-CN" sz="3200" dirty="0">
              <a:solidFill>
                <a:srgbClr val="000000"/>
              </a:solidFill>
              <a:latin typeface="Calibri" panose="020F0502020204030204" pitchFamily="34" charset="0"/>
              <a:cs typeface="Calibri" panose="020F0502020204030204" pitchFamily="34" charset="0"/>
            </a:endParaRPr>
          </a:p>
          <a:p>
            <a:pPr marL="0" marR="0" indent="0" algn="l" defTabSz="825500" rtl="0" fontAlgn="auto" latinLnBrk="0" hangingPunct="0">
              <a:lnSpc>
                <a:spcPct val="100000"/>
              </a:lnSpc>
              <a:spcBef>
                <a:spcPts val="0"/>
              </a:spcBef>
              <a:spcAft>
                <a:spcPts val="0"/>
              </a:spcAft>
              <a:buClrTx/>
              <a:buSzTx/>
              <a:buFontTx/>
              <a:buNone/>
            </a:pPr>
            <a:r>
              <a:rPr lang="en" altLang="zh-CN" sz="2800" dirty="0">
                <a:solidFill>
                  <a:srgbClr val="000000"/>
                </a:solidFill>
                <a:effectLst/>
                <a:latin typeface="Calibri" panose="020F0502020204030204" pitchFamily="34" charset="0"/>
                <a:cs typeface="Calibri" panose="020F0502020204030204" pitchFamily="34" charset="0"/>
              </a:rPr>
              <a:t>In scenarios where functions like data reconciliation are required, we need to backtrack and process the historical data that has already been consumed.</a:t>
            </a:r>
          </a:p>
        </p:txBody>
      </p:sp>
      <p:sp>
        <p:nvSpPr>
          <p:cNvPr id="39" name="文本框 38">
            <a:extLst>
              <a:ext uri="{FF2B5EF4-FFF2-40B4-BE49-F238E27FC236}">
                <a16:creationId xmlns:a16="http://schemas.microsoft.com/office/drawing/2014/main" id="{DC6B234C-6748-36BA-060A-BB73CA356D06}"/>
              </a:ext>
            </a:extLst>
          </p:cNvPr>
          <p:cNvSpPr txBox="1"/>
          <p:nvPr/>
        </p:nvSpPr>
        <p:spPr>
          <a:xfrm>
            <a:off x="13381087" y="6506478"/>
            <a:ext cx="8864554" cy="18876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itchFamily="2" charset="2"/>
              <a:buChar char="u"/>
            </a:pPr>
            <a:r>
              <a:rPr kumimoji="1" lang="en-US" altLang="zh-CN" sz="3200" b="1" i="1" dirty="0">
                <a:solidFill>
                  <a:srgbClr val="C00000"/>
                </a:solidFill>
                <a:latin typeface="Calibri" panose="020F0502020204030204" pitchFamily="34" charset="0"/>
                <a:ea typeface="TencentSans W7" panose="020C04030202040F0204" pitchFamily="34" charset="-122"/>
                <a:cs typeface="Calibri" panose="020F0502020204030204" pitchFamily="34" charset="0"/>
              </a:rPr>
              <a:t>Expensive storage</a:t>
            </a:r>
          </a:p>
          <a:p>
            <a:pPr algn="l"/>
            <a:r>
              <a:rPr lang="en" altLang="zh-CN" sz="2800" dirty="0">
                <a:solidFill>
                  <a:srgbClr val="000000"/>
                </a:solidFill>
                <a:effectLst/>
                <a:latin typeface="Calibri" panose="020F0502020204030204" pitchFamily="34" charset="0"/>
                <a:cs typeface="Calibri" panose="020F0502020204030204" pitchFamily="34" charset="0"/>
              </a:rPr>
              <a:t>Data retention for long time in production environment is expensive, with both the Bookie Journal and Ledger disks utilizing SSDs.</a:t>
            </a:r>
          </a:p>
        </p:txBody>
      </p:sp>
      <p:sp>
        <p:nvSpPr>
          <p:cNvPr id="7" name="右箭头 6">
            <a:extLst>
              <a:ext uri="{FF2B5EF4-FFF2-40B4-BE49-F238E27FC236}">
                <a16:creationId xmlns:a16="http://schemas.microsoft.com/office/drawing/2014/main" id="{7A8BD787-F395-4A97-50A3-1D8A20613D68}"/>
              </a:ext>
            </a:extLst>
          </p:cNvPr>
          <p:cNvSpPr/>
          <p:nvPr/>
        </p:nvSpPr>
        <p:spPr>
          <a:xfrm>
            <a:off x="10740268" y="6988752"/>
            <a:ext cx="1786270" cy="903767"/>
          </a:xfrm>
          <a:prstGeom prst="rightArrow">
            <a:avLst/>
          </a:prstGeom>
          <a:solidFill>
            <a:schemeClr val="accent2">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矩形 7">
            <a:extLst>
              <a:ext uri="{FF2B5EF4-FFF2-40B4-BE49-F238E27FC236}">
                <a16:creationId xmlns:a16="http://schemas.microsoft.com/office/drawing/2014/main" id="{0B4D6D7B-0118-1427-42A0-D0AA9BE9354B}"/>
              </a:ext>
            </a:extLst>
          </p:cNvPr>
          <p:cNvSpPr/>
          <p:nvPr/>
        </p:nvSpPr>
        <p:spPr>
          <a:xfrm>
            <a:off x="765384" y="3019647"/>
            <a:ext cx="9121682" cy="9058939"/>
          </a:xfrm>
          <a:prstGeom prst="rect">
            <a:avLst/>
          </a:prstGeom>
          <a:noFill/>
          <a:ln w="25400" cap="flat">
            <a:solidFill>
              <a:schemeClr val="bg2">
                <a:lumMod val="10000"/>
              </a:schemeClr>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矩形 8">
            <a:extLst>
              <a:ext uri="{FF2B5EF4-FFF2-40B4-BE49-F238E27FC236}">
                <a16:creationId xmlns:a16="http://schemas.microsoft.com/office/drawing/2014/main" id="{6634617E-6C88-DE84-4439-9FC90B6E1C18}"/>
              </a:ext>
            </a:extLst>
          </p:cNvPr>
          <p:cNvSpPr/>
          <p:nvPr/>
        </p:nvSpPr>
        <p:spPr>
          <a:xfrm>
            <a:off x="13124559" y="6398756"/>
            <a:ext cx="8864554" cy="2103140"/>
          </a:xfrm>
          <a:prstGeom prst="rect">
            <a:avLst/>
          </a:prstGeom>
          <a:noFill/>
          <a:ln w="25400" cap="flat">
            <a:solidFill>
              <a:srgbClr val="C00000"/>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412815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Calibri" panose="020F0502020204030204" pitchFamily="34" charset="0"/>
                <a:cs typeface="Calibri" panose="020F0502020204030204" pitchFamily="34" charset="0"/>
              </a:rPr>
              <a:t>9</a:t>
            </a:fld>
            <a:endParaRPr dirty="0">
              <a:latin typeface="Calibri" panose="020F0502020204030204" pitchFamily="34" charset="0"/>
              <a:cs typeface="Calibri" panose="020F0502020204030204" pitchFamily="34" charset="0"/>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8" y="644003"/>
            <a:ext cx="8996522" cy="751738"/>
          </a:xfrm>
          <a:prstGeom prst="rect">
            <a:avLst/>
          </a:prstGeom>
        </p:spPr>
        <p:txBody>
          <a:bodyPr>
            <a:noAutofit/>
          </a:bodyPr>
          <a:lstStyle>
            <a:lvl1pPr defTabSz="817244">
              <a:defRPr sz="2970"/>
            </a:lvl1pPr>
          </a:lstStyle>
          <a:p>
            <a:r>
              <a:rPr lang="en-US" altLang="zh-CN" sz="5400" b="1" dirty="0">
                <a:latin typeface="Calibri" panose="020F0502020204030204" pitchFamily="34" charset="0"/>
                <a:ea typeface="腾讯体 W7" panose="020C08030202040F0204" pitchFamily="34" charset="-122"/>
                <a:cs typeface="Calibri" panose="020F0502020204030204" pitchFamily="34" charset="0"/>
              </a:rPr>
              <a:t>Tiered-Storage</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in</a:t>
            </a:r>
            <a:r>
              <a:rPr lang="zh-CN" altLang="en-US" sz="5400" b="1" dirty="0">
                <a:latin typeface="Calibri" panose="020F0502020204030204" pitchFamily="34" charset="0"/>
                <a:ea typeface="腾讯体 W7" panose="020C08030202040F0204" pitchFamily="34" charset="-122"/>
                <a:cs typeface="Calibri" panose="020F0502020204030204" pitchFamily="34" charset="0"/>
              </a:rPr>
              <a:t> </a:t>
            </a:r>
            <a:r>
              <a:rPr lang="en-US" altLang="zh-CN" sz="5400" b="1" dirty="0">
                <a:latin typeface="Calibri" panose="020F0502020204030204" pitchFamily="34" charset="0"/>
                <a:ea typeface="腾讯体 W7" panose="020C08030202040F0204" pitchFamily="34" charset="-122"/>
                <a:cs typeface="Calibri" panose="020F0502020204030204" pitchFamily="34" charset="0"/>
              </a:rPr>
              <a:t>WeChat</a:t>
            </a:r>
            <a:endParaRPr sz="5400" b="1" dirty="0">
              <a:latin typeface="Calibri" panose="020F0502020204030204" pitchFamily="34" charset="0"/>
              <a:ea typeface="腾讯体 W7" panose="020C08030202040F0204" pitchFamily="34" charset="-122"/>
              <a:cs typeface="Calibri" panose="020F0502020204030204" pitchFamily="34" charset="0"/>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4" y="764603"/>
            <a:ext cx="737158" cy="469902"/>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4"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latin typeface="Calibri" panose="020F0502020204030204" pitchFamily="34" charset="0"/>
                  <a:ea typeface="腾讯体 W7" panose="020C08030202040F0204" pitchFamily="34" charset="-122"/>
                  <a:cs typeface="Calibri" panose="020F0502020204030204" pitchFamily="34" charset="0"/>
                </a:rPr>
                <a:t>2</a:t>
              </a:r>
              <a:endParaRPr dirty="0">
                <a:latin typeface="Calibri" panose="020F0502020204030204" pitchFamily="34" charset="0"/>
                <a:ea typeface="腾讯体 W7" panose="020C08030202040F0204" pitchFamily="34" charset="-122"/>
                <a:cs typeface="Calibri" panose="020F0502020204030204" pitchFamily="34" charset="0"/>
              </a:endParaRPr>
            </a:p>
          </p:txBody>
        </p:sp>
      </p:grpSp>
      <p:sp>
        <p:nvSpPr>
          <p:cNvPr id="24" name="内页标题，建议30字以内…">
            <a:extLst>
              <a:ext uri="{FF2B5EF4-FFF2-40B4-BE49-F238E27FC236}">
                <a16:creationId xmlns:a16="http://schemas.microsoft.com/office/drawing/2014/main" id="{60BBC120-E5FA-D34C-99FB-E2BBA3B15CC9}"/>
              </a:ext>
            </a:extLst>
          </p:cNvPr>
          <p:cNvSpPr txBox="1"/>
          <p:nvPr/>
        </p:nvSpPr>
        <p:spPr>
          <a:xfrm>
            <a:off x="1022512" y="1395740"/>
            <a:ext cx="214728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5000">
                <a:solidFill>
                  <a:srgbClr val="034FD8"/>
                </a:solidFill>
                <a:latin typeface="+mn-lt"/>
                <a:ea typeface="+mn-ea"/>
                <a:cs typeface="+mn-cs"/>
                <a:sym typeface="TTTGBMedium"/>
              </a:defRPr>
            </a:pPr>
            <a:r>
              <a:rPr lang="en-US" altLang="zh-CN" sz="4800" b="1" i="1" dirty="0">
                <a:latin typeface="Calibri" panose="020F0502020204030204" pitchFamily="34" charset="0"/>
                <a:ea typeface="腾讯体 W7" panose="020C08030202040F0204" pitchFamily="34" charset="-122"/>
                <a:cs typeface="Calibri" panose="020F0502020204030204" pitchFamily="34" charset="0"/>
              </a:rPr>
              <a:t>Offload</a:t>
            </a:r>
            <a:r>
              <a:rPr lang="zh-CN" altLang="en-US" sz="4800" b="1" i="1" dirty="0">
                <a:latin typeface="Calibri" panose="020F0502020204030204" pitchFamily="34" charset="0"/>
                <a:ea typeface="腾讯体 W7" panose="020C08030202040F0204" pitchFamily="34" charset="-122"/>
                <a:cs typeface="Calibri" panose="020F0502020204030204" pitchFamily="34" charset="0"/>
              </a:rPr>
              <a:t> </a:t>
            </a:r>
            <a:r>
              <a:rPr lang="en-US" altLang="zh-CN" sz="4800" b="1" i="1" dirty="0">
                <a:latin typeface="Calibri" panose="020F0502020204030204" pitchFamily="34" charset="0"/>
                <a:ea typeface="腾讯体 W7" panose="020C08030202040F0204" pitchFamily="34" charset="-122"/>
                <a:cs typeface="Calibri" panose="020F0502020204030204" pitchFamily="34" charset="0"/>
              </a:rPr>
              <a:t>framework</a:t>
            </a:r>
            <a:endParaRPr lang="zh-CN" altLang="en-US" sz="4800" b="1" i="1" dirty="0">
              <a:latin typeface="Calibri" panose="020F0502020204030204" pitchFamily="34" charset="0"/>
              <a:ea typeface="腾讯体 W7" panose="020C08030202040F0204" pitchFamily="34" charset="-122"/>
              <a:cs typeface="Calibri" panose="020F0502020204030204" pitchFamily="34" charset="0"/>
            </a:endParaRPr>
          </a:p>
        </p:txBody>
      </p:sp>
      <p:sp>
        <p:nvSpPr>
          <p:cNvPr id="8" name="文本框 7">
            <a:extLst>
              <a:ext uri="{FF2B5EF4-FFF2-40B4-BE49-F238E27FC236}">
                <a16:creationId xmlns:a16="http://schemas.microsoft.com/office/drawing/2014/main" id="{E0B10C69-2E24-948E-3D1D-AF29D6935DBE}"/>
              </a:ext>
            </a:extLst>
          </p:cNvPr>
          <p:cNvSpPr txBox="1"/>
          <p:nvPr/>
        </p:nvSpPr>
        <p:spPr>
          <a:xfrm>
            <a:off x="213274" y="13121980"/>
            <a:ext cx="709168" cy="518860"/>
          </a:xfrm>
          <a:prstGeom prst="rect">
            <a:avLst/>
          </a:prstGeom>
        </p:spPr>
        <p:txBody>
          <a:bodyPr vert="horz" lIns="182880" tIns="91440" rIns="182880" bIns="91440" rtlCol="0">
            <a:normAutofit/>
          </a:bodyPr>
          <a:lstStyle>
            <a:lvl1pPr indent="0">
              <a:lnSpc>
                <a:spcPct val="90000"/>
              </a:lnSpc>
              <a:spcBef>
                <a:spcPts val="1000"/>
              </a:spcBef>
              <a:buFont typeface="Arial" panose="020B0604020202020204" pitchFamily="34" charset="0"/>
              <a:buNone/>
              <a:defRPr sz="1200" b="0" i="0">
                <a:solidFill>
                  <a:schemeClr val="bg1">
                    <a:lumMod val="75000"/>
                  </a:schemeClr>
                </a:solidFill>
                <a:latin typeface="Helvetica Light" panose="020B0403020202020204" pitchFamily="34" charset="0"/>
                <a:ea typeface="TencentSans W7" panose="020C04030202040F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sz="2400" dirty="0">
              <a:latin typeface="Microsoft YaHei Light" panose="020B0503020204020204" pitchFamily="34" charset="-122"/>
            </a:endParaRPr>
          </a:p>
        </p:txBody>
      </p:sp>
      <p:sp>
        <p:nvSpPr>
          <p:cNvPr id="34" name="矩形 33">
            <a:extLst>
              <a:ext uri="{FF2B5EF4-FFF2-40B4-BE49-F238E27FC236}">
                <a16:creationId xmlns:a16="http://schemas.microsoft.com/office/drawing/2014/main" id="{0DE0E2CD-AF92-EF3C-0B38-914CDECF8F76}"/>
              </a:ext>
            </a:extLst>
          </p:cNvPr>
          <p:cNvSpPr/>
          <p:nvPr/>
        </p:nvSpPr>
        <p:spPr>
          <a:xfrm>
            <a:off x="8024961" y="10553141"/>
            <a:ext cx="15738762" cy="2471486"/>
          </a:xfrm>
          <a:prstGeom prst="rect">
            <a:avLst/>
          </a:prstGeom>
          <a:gradFill flip="none" rotWithShape="1">
            <a:gsLst>
              <a:gs pos="0">
                <a:schemeClr val="accent1">
                  <a:lumMod val="0"/>
                  <a:lumOff val="100000"/>
                </a:schemeClr>
              </a:gs>
              <a:gs pos="35000">
                <a:schemeClr val="accent1">
                  <a:lumMod val="0"/>
                  <a:lumOff val="100000"/>
                </a:schemeClr>
              </a:gs>
              <a:gs pos="100000">
                <a:schemeClr val="bg2">
                  <a:lumMod val="90000"/>
                </a:schemeClr>
              </a:gs>
            </a:gsLst>
            <a:path path="circle">
              <a:fillToRect l="50000" t="-80000" r="50000" b="180000"/>
            </a:path>
            <a:tileRect/>
          </a:gra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p>
        </p:txBody>
      </p:sp>
      <p:sp>
        <p:nvSpPr>
          <p:cNvPr id="35" name="矩形 34">
            <a:extLst>
              <a:ext uri="{FF2B5EF4-FFF2-40B4-BE49-F238E27FC236}">
                <a16:creationId xmlns:a16="http://schemas.microsoft.com/office/drawing/2014/main" id="{123B1BB2-5340-D6D6-9539-24559EEAA3DF}"/>
              </a:ext>
            </a:extLst>
          </p:cNvPr>
          <p:cNvSpPr/>
          <p:nvPr/>
        </p:nvSpPr>
        <p:spPr>
          <a:xfrm>
            <a:off x="8014395" y="7838337"/>
            <a:ext cx="15738762" cy="247148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p>
        </p:txBody>
      </p:sp>
      <p:sp>
        <p:nvSpPr>
          <p:cNvPr id="36" name="AutoShape 2">
            <a:extLst>
              <a:ext uri="{FF2B5EF4-FFF2-40B4-BE49-F238E27FC236}">
                <a16:creationId xmlns:a16="http://schemas.microsoft.com/office/drawing/2014/main" id="{E53DF2CB-A1BB-B361-D6C5-26F8F6CF0A36}"/>
              </a:ext>
            </a:extLst>
          </p:cNvPr>
          <p:cNvSpPr>
            <a:spLocks noChangeAspect="1" noChangeArrowheads="1"/>
          </p:cNvSpPr>
          <p:nvPr/>
        </p:nvSpPr>
        <p:spPr bwMode="auto">
          <a:xfrm>
            <a:off x="11839578" y="756821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zh-CN" altLang="en-US" sz="7200"/>
          </a:p>
        </p:txBody>
      </p:sp>
      <p:pic>
        <p:nvPicPr>
          <p:cNvPr id="59" name="图形 58" descr="数据库 纯色填充">
            <a:extLst>
              <a:ext uri="{FF2B5EF4-FFF2-40B4-BE49-F238E27FC236}">
                <a16:creationId xmlns:a16="http://schemas.microsoft.com/office/drawing/2014/main" id="{7B5D30DC-0B23-8A83-7D3E-B59EDC0C0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36508" y="8238208"/>
            <a:ext cx="1828800" cy="1828800"/>
          </a:xfrm>
          <a:prstGeom prst="rect">
            <a:avLst/>
          </a:prstGeom>
        </p:spPr>
      </p:pic>
      <p:pic>
        <p:nvPicPr>
          <p:cNvPr id="60" name="图形 59" descr="数据库 纯色填充">
            <a:extLst>
              <a:ext uri="{FF2B5EF4-FFF2-40B4-BE49-F238E27FC236}">
                <a16:creationId xmlns:a16="http://schemas.microsoft.com/office/drawing/2014/main" id="{1333A2B9-A5B7-030A-C20C-B225518D5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88216" y="8238208"/>
            <a:ext cx="1828800" cy="1828800"/>
          </a:xfrm>
          <a:prstGeom prst="rect">
            <a:avLst/>
          </a:prstGeom>
        </p:spPr>
      </p:pic>
      <p:pic>
        <p:nvPicPr>
          <p:cNvPr id="61" name="图形 60" descr="数据库 纯色填充">
            <a:extLst>
              <a:ext uri="{FF2B5EF4-FFF2-40B4-BE49-F238E27FC236}">
                <a16:creationId xmlns:a16="http://schemas.microsoft.com/office/drawing/2014/main" id="{CD392CD5-6D8C-37C9-8185-599F8AE8D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1452" y="8238208"/>
            <a:ext cx="1828800" cy="1828800"/>
          </a:xfrm>
          <a:prstGeom prst="rect">
            <a:avLst/>
          </a:prstGeom>
        </p:spPr>
      </p:pic>
      <p:pic>
        <p:nvPicPr>
          <p:cNvPr id="62" name="图形 61" descr="数据库 纯色填充">
            <a:extLst>
              <a:ext uri="{FF2B5EF4-FFF2-40B4-BE49-F238E27FC236}">
                <a16:creationId xmlns:a16="http://schemas.microsoft.com/office/drawing/2014/main" id="{A91EFB10-E785-7A4E-FCCB-F265E99DD3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73160" y="8238208"/>
            <a:ext cx="1828800" cy="1828800"/>
          </a:xfrm>
          <a:prstGeom prst="rect">
            <a:avLst/>
          </a:prstGeom>
        </p:spPr>
      </p:pic>
      <p:pic>
        <p:nvPicPr>
          <p:cNvPr id="63" name="图形 62" descr="数据库 纯色填充">
            <a:extLst>
              <a:ext uri="{FF2B5EF4-FFF2-40B4-BE49-F238E27FC236}">
                <a16:creationId xmlns:a16="http://schemas.microsoft.com/office/drawing/2014/main" id="{1A726536-7C87-CBB5-59F1-4FD42C287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06396" y="8238208"/>
            <a:ext cx="1828800" cy="1828800"/>
          </a:xfrm>
          <a:prstGeom prst="rect">
            <a:avLst/>
          </a:prstGeom>
        </p:spPr>
      </p:pic>
      <p:pic>
        <p:nvPicPr>
          <p:cNvPr id="64" name="Picture 10">
            <a:extLst>
              <a:ext uri="{FF2B5EF4-FFF2-40B4-BE49-F238E27FC236}">
                <a16:creationId xmlns:a16="http://schemas.microsoft.com/office/drawing/2014/main" id="{F1305FA4-14BE-2E9A-6C8E-A063C0A2F9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3631" y="11089798"/>
            <a:ext cx="4774814" cy="133705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A946C3AB-BA90-DF2C-C75C-399373910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30123" y="11089798"/>
            <a:ext cx="4774814" cy="1337056"/>
          </a:xfrm>
          <a:prstGeom prst="rect">
            <a:avLst/>
          </a:prstGeom>
          <a:noFill/>
          <a:extLst>
            <a:ext uri="{909E8E84-426E-40DD-AFC4-6F175D3DCCD1}">
              <a14:hiddenFill xmlns:a14="http://schemas.microsoft.com/office/drawing/2010/main">
                <a:solidFill>
                  <a:srgbClr val="FFFFFF"/>
                </a:solidFill>
              </a14:hiddenFill>
            </a:ext>
          </a:extLst>
        </p:spPr>
      </p:pic>
      <p:sp>
        <p:nvSpPr>
          <p:cNvPr id="68" name="上下箭头 67">
            <a:extLst>
              <a:ext uri="{FF2B5EF4-FFF2-40B4-BE49-F238E27FC236}">
                <a16:creationId xmlns:a16="http://schemas.microsoft.com/office/drawing/2014/main" id="{2B50ECCA-7A88-A0FF-DA82-02A069C69FB1}"/>
              </a:ext>
            </a:extLst>
          </p:cNvPr>
          <p:cNvSpPr/>
          <p:nvPr/>
        </p:nvSpPr>
        <p:spPr>
          <a:xfrm>
            <a:off x="16516483" y="7174400"/>
            <a:ext cx="404990" cy="901328"/>
          </a:xfrm>
          <a:prstGeom prst="upDownArrow">
            <a:avLst/>
          </a:prstGeom>
          <a:solidFill>
            <a:schemeClr val="tx2">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p>
        </p:txBody>
      </p:sp>
      <p:sp>
        <p:nvSpPr>
          <p:cNvPr id="69" name="上下箭头 68">
            <a:extLst>
              <a:ext uri="{FF2B5EF4-FFF2-40B4-BE49-F238E27FC236}">
                <a16:creationId xmlns:a16="http://schemas.microsoft.com/office/drawing/2014/main" id="{37BB8374-6993-E833-4C03-B67E2937B58B}"/>
              </a:ext>
            </a:extLst>
          </p:cNvPr>
          <p:cNvSpPr/>
          <p:nvPr/>
        </p:nvSpPr>
        <p:spPr>
          <a:xfrm>
            <a:off x="12159635" y="7144354"/>
            <a:ext cx="443858" cy="3722584"/>
          </a:xfrm>
          <a:prstGeom prst="upDownArrow">
            <a:avLst/>
          </a:prstGeom>
          <a:solidFill>
            <a:schemeClr val="tx2">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a:p>
        </p:txBody>
      </p:sp>
      <p:sp>
        <p:nvSpPr>
          <p:cNvPr id="71" name="文本框 70">
            <a:extLst>
              <a:ext uri="{FF2B5EF4-FFF2-40B4-BE49-F238E27FC236}">
                <a16:creationId xmlns:a16="http://schemas.microsoft.com/office/drawing/2014/main" id="{60E4E83D-6593-BB39-0D83-5C3DC2FEE620}"/>
              </a:ext>
            </a:extLst>
          </p:cNvPr>
          <p:cNvSpPr txBox="1"/>
          <p:nvPr/>
        </p:nvSpPr>
        <p:spPr>
          <a:xfrm>
            <a:off x="8043474" y="10538495"/>
            <a:ext cx="1611340" cy="523220"/>
          </a:xfrm>
          <a:prstGeom prst="rect">
            <a:avLst/>
          </a:prstGeom>
          <a:noFill/>
        </p:spPr>
        <p:txBody>
          <a:bodyPr wrap="none" rtlCol="0">
            <a:spAutoFit/>
          </a:bodyPr>
          <a:lstStyle/>
          <a:p>
            <a:r>
              <a:rPr kumimoji="1" lang="en-US" altLang="zh-CN" sz="2800" b="1" i="1" dirty="0">
                <a:solidFill>
                  <a:schemeClr val="tx1">
                    <a:lumMod val="75000"/>
                  </a:schemeClr>
                </a:solidFill>
                <a:latin typeface="Calibri" panose="020F0502020204030204" pitchFamily="34" charset="0"/>
                <a:ea typeface="TencentSans W7" panose="020C04030202040F0204" pitchFamily="34" charset="-122"/>
                <a:cs typeface="Calibri" panose="020F0502020204030204" pitchFamily="34" charset="0"/>
              </a:rPr>
              <a:t>Cold</a:t>
            </a:r>
            <a:r>
              <a:rPr kumimoji="1" lang="zh-CN" altLang="en-US" sz="2800" b="1" i="1" dirty="0">
                <a:solidFill>
                  <a:schemeClr val="tx1">
                    <a:lumMod val="75000"/>
                  </a:schemeClr>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chemeClr val="tx1">
                    <a:lumMod val="75000"/>
                  </a:schemeClr>
                </a:solidFill>
                <a:latin typeface="Calibri" panose="020F0502020204030204" pitchFamily="34" charset="0"/>
                <a:ea typeface="TencentSans W7" panose="020C04030202040F0204" pitchFamily="34" charset="-122"/>
                <a:cs typeface="Calibri" panose="020F0502020204030204" pitchFamily="34" charset="0"/>
              </a:rPr>
              <a:t>data</a:t>
            </a:r>
            <a:endParaRPr kumimoji="1" lang="zh-CN" altLang="en-US" sz="2800" b="1" i="1" dirty="0">
              <a:solidFill>
                <a:schemeClr val="tx1">
                  <a:lumMod val="75000"/>
                </a:schemeClr>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89" name="矩形 88">
            <a:extLst>
              <a:ext uri="{FF2B5EF4-FFF2-40B4-BE49-F238E27FC236}">
                <a16:creationId xmlns:a16="http://schemas.microsoft.com/office/drawing/2014/main" id="{60A5508D-6000-62DB-1F07-7684D301BD9A}"/>
              </a:ext>
            </a:extLst>
          </p:cNvPr>
          <p:cNvSpPr/>
          <p:nvPr/>
        </p:nvSpPr>
        <p:spPr>
          <a:xfrm>
            <a:off x="8024959" y="4674428"/>
            <a:ext cx="15738762" cy="247148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0" name="矩形 89">
            <a:extLst>
              <a:ext uri="{FF2B5EF4-FFF2-40B4-BE49-F238E27FC236}">
                <a16:creationId xmlns:a16="http://schemas.microsoft.com/office/drawing/2014/main" id="{0E98B4BB-3189-8B15-1F08-C25879627E0D}"/>
              </a:ext>
            </a:extLst>
          </p:cNvPr>
          <p:cNvSpPr/>
          <p:nvPr/>
        </p:nvSpPr>
        <p:spPr>
          <a:xfrm>
            <a:off x="8024961" y="2659298"/>
            <a:ext cx="15738762" cy="1749137"/>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1" name="椭圆 90">
            <a:extLst>
              <a:ext uri="{FF2B5EF4-FFF2-40B4-BE49-F238E27FC236}">
                <a16:creationId xmlns:a16="http://schemas.microsoft.com/office/drawing/2014/main" id="{E1ECB9F0-BCF0-E843-D7BF-34355A8A43D0}"/>
              </a:ext>
            </a:extLst>
          </p:cNvPr>
          <p:cNvSpPr/>
          <p:nvPr/>
        </p:nvSpPr>
        <p:spPr>
          <a:xfrm>
            <a:off x="13079852" y="2927472"/>
            <a:ext cx="2235200" cy="1056932"/>
          </a:xfrm>
          <a:prstGeom prst="ellipse">
            <a:avLst/>
          </a:prstGeom>
          <a:solidFill>
            <a:schemeClr val="tx1">
              <a:lumMod val="20000"/>
              <a:lumOff val="8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producer</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92" name="椭圆 91">
            <a:extLst>
              <a:ext uri="{FF2B5EF4-FFF2-40B4-BE49-F238E27FC236}">
                <a16:creationId xmlns:a16="http://schemas.microsoft.com/office/drawing/2014/main" id="{9CEFC54E-5E69-C1B7-3B25-D4E17AAFDD6A}"/>
              </a:ext>
            </a:extLst>
          </p:cNvPr>
          <p:cNvSpPr/>
          <p:nvPr/>
        </p:nvSpPr>
        <p:spPr>
          <a:xfrm>
            <a:off x="17219629" y="2928302"/>
            <a:ext cx="2235200" cy="1056932"/>
          </a:xfrm>
          <a:prstGeom prst="ellipse">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consumer</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93" name="矩形 92">
            <a:extLst>
              <a:ext uri="{FF2B5EF4-FFF2-40B4-BE49-F238E27FC236}">
                <a16:creationId xmlns:a16="http://schemas.microsoft.com/office/drawing/2014/main" id="{09444C7F-7CB1-CB7C-08C9-74707566C27E}"/>
              </a:ext>
            </a:extLst>
          </p:cNvPr>
          <p:cNvSpPr/>
          <p:nvPr/>
        </p:nvSpPr>
        <p:spPr>
          <a:xfrm>
            <a:off x="11851413" y="5255967"/>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4" name="文本框 93">
            <a:extLst>
              <a:ext uri="{FF2B5EF4-FFF2-40B4-BE49-F238E27FC236}">
                <a16:creationId xmlns:a16="http://schemas.microsoft.com/office/drawing/2014/main" id="{7365982A-6F69-E5CF-A3B0-3FAC899DB2F1}"/>
              </a:ext>
            </a:extLst>
          </p:cNvPr>
          <p:cNvSpPr txBox="1"/>
          <p:nvPr/>
        </p:nvSpPr>
        <p:spPr>
          <a:xfrm>
            <a:off x="12673451" y="5551340"/>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1</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95" name="矩形 94">
            <a:extLst>
              <a:ext uri="{FF2B5EF4-FFF2-40B4-BE49-F238E27FC236}">
                <a16:creationId xmlns:a16="http://schemas.microsoft.com/office/drawing/2014/main" id="{F157A934-4CFD-8F19-BA64-152B24272F0C}"/>
              </a:ext>
            </a:extLst>
          </p:cNvPr>
          <p:cNvSpPr/>
          <p:nvPr/>
        </p:nvSpPr>
        <p:spPr>
          <a:xfrm>
            <a:off x="12747341" y="6097051"/>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96" name="矩形 95">
            <a:extLst>
              <a:ext uri="{FF2B5EF4-FFF2-40B4-BE49-F238E27FC236}">
                <a16:creationId xmlns:a16="http://schemas.microsoft.com/office/drawing/2014/main" id="{9707057A-AB69-3B54-52AA-372B64677F29}"/>
              </a:ext>
            </a:extLst>
          </p:cNvPr>
          <p:cNvSpPr/>
          <p:nvPr/>
        </p:nvSpPr>
        <p:spPr>
          <a:xfrm>
            <a:off x="15324287" y="5255967"/>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97" name="文本框 96">
            <a:extLst>
              <a:ext uri="{FF2B5EF4-FFF2-40B4-BE49-F238E27FC236}">
                <a16:creationId xmlns:a16="http://schemas.microsoft.com/office/drawing/2014/main" id="{62B210CC-C60E-AD3A-C401-8E8FEF401DFD}"/>
              </a:ext>
            </a:extLst>
          </p:cNvPr>
          <p:cNvSpPr txBox="1"/>
          <p:nvPr/>
        </p:nvSpPr>
        <p:spPr>
          <a:xfrm>
            <a:off x="16146325" y="5551340"/>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2</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98" name="矩形 97">
            <a:extLst>
              <a:ext uri="{FF2B5EF4-FFF2-40B4-BE49-F238E27FC236}">
                <a16:creationId xmlns:a16="http://schemas.microsoft.com/office/drawing/2014/main" id="{C01378CD-E35C-13AF-35AB-46841EA0099A}"/>
              </a:ext>
            </a:extLst>
          </p:cNvPr>
          <p:cNvSpPr/>
          <p:nvPr/>
        </p:nvSpPr>
        <p:spPr>
          <a:xfrm>
            <a:off x="16220215" y="6097051"/>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sp>
        <p:nvSpPr>
          <p:cNvPr id="99" name="矩形 98">
            <a:extLst>
              <a:ext uri="{FF2B5EF4-FFF2-40B4-BE49-F238E27FC236}">
                <a16:creationId xmlns:a16="http://schemas.microsoft.com/office/drawing/2014/main" id="{164B6308-A7F6-E152-356E-B33C4319746F}"/>
              </a:ext>
            </a:extLst>
          </p:cNvPr>
          <p:cNvSpPr/>
          <p:nvPr/>
        </p:nvSpPr>
        <p:spPr>
          <a:xfrm>
            <a:off x="18797161" y="5255967"/>
            <a:ext cx="2789382" cy="1435924"/>
          </a:xfrm>
          <a:prstGeom prst="rect">
            <a:avLst/>
          </a:prstGeom>
          <a:gradFill flip="none" rotWithShape="1">
            <a:gsLst>
              <a:gs pos="0">
                <a:schemeClr val="accent2">
                  <a:lumMod val="0"/>
                  <a:lumOff val="100000"/>
                </a:schemeClr>
              </a:gs>
              <a:gs pos="9000">
                <a:schemeClr val="accent2">
                  <a:lumMod val="0"/>
                  <a:lumOff val="100000"/>
                </a:schemeClr>
              </a:gs>
              <a:gs pos="100000">
                <a:schemeClr val="accent5">
                  <a:lumMod val="20000"/>
                  <a:lumOff val="80000"/>
                </a:schemeClr>
              </a:gs>
            </a:gsLst>
            <a:path path="circle">
              <a:fillToRect l="50000" t="-80000" r="50000" b="180000"/>
            </a:path>
            <a:tileRect/>
          </a:gradFill>
          <a:ln w="19050">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200" dirty="0">
              <a:solidFill>
                <a:srgbClr val="000000"/>
              </a:solidFill>
              <a:latin typeface="Calibri" panose="020F0502020204030204" pitchFamily="34" charset="0"/>
              <a:cs typeface="Calibri" panose="020F0502020204030204" pitchFamily="34" charset="0"/>
            </a:endParaRPr>
          </a:p>
        </p:txBody>
      </p:sp>
      <p:sp>
        <p:nvSpPr>
          <p:cNvPr id="100" name="文本框 99">
            <a:extLst>
              <a:ext uri="{FF2B5EF4-FFF2-40B4-BE49-F238E27FC236}">
                <a16:creationId xmlns:a16="http://schemas.microsoft.com/office/drawing/2014/main" id="{F1300731-8187-FF34-67AE-8962AB13254A}"/>
              </a:ext>
            </a:extLst>
          </p:cNvPr>
          <p:cNvSpPr txBox="1"/>
          <p:nvPr/>
        </p:nvSpPr>
        <p:spPr>
          <a:xfrm>
            <a:off x="19619199" y="5551340"/>
            <a:ext cx="1403926" cy="369332"/>
          </a:xfrm>
          <a:prstGeom prst="rect">
            <a:avLst/>
          </a:prstGeom>
          <a:noFill/>
        </p:spPr>
        <p:txBody>
          <a:bodyPr wrap="square" rtlCol="0">
            <a:spAutoFit/>
          </a:bodyPr>
          <a:lstStyle/>
          <a:p>
            <a:r>
              <a:rPr kumimoji="1" lang="en-US" altLang="zh-CN" sz="1800" b="1" dirty="0">
                <a:solidFill>
                  <a:srgbClr val="000000"/>
                </a:solidFill>
                <a:latin typeface="Calibri" panose="020F0502020204030204" pitchFamily="34" charset="0"/>
                <a:cs typeface="Calibri" panose="020F0502020204030204" pitchFamily="34" charset="0"/>
              </a:rPr>
              <a:t>broker</a:t>
            </a:r>
            <a:r>
              <a:rPr kumimoji="1" lang="zh-CN" altLang="en-US" sz="1800" b="1" dirty="0">
                <a:solidFill>
                  <a:srgbClr val="000000"/>
                </a:solidFill>
                <a:latin typeface="Calibri" panose="020F0502020204030204" pitchFamily="34" charset="0"/>
                <a:cs typeface="Calibri" panose="020F0502020204030204" pitchFamily="34" charset="0"/>
              </a:rPr>
              <a:t> </a:t>
            </a:r>
            <a:r>
              <a:rPr kumimoji="1" lang="en-US" altLang="zh-CN" sz="1800" b="1" dirty="0">
                <a:solidFill>
                  <a:srgbClr val="000000"/>
                </a:solidFill>
                <a:latin typeface="Calibri" panose="020F0502020204030204" pitchFamily="34" charset="0"/>
                <a:cs typeface="Calibri" panose="020F0502020204030204" pitchFamily="34" charset="0"/>
              </a:rPr>
              <a:t>3</a:t>
            </a:r>
            <a:endParaRPr kumimoji="1" lang="zh-CN" altLang="en-US" sz="1800" b="1" dirty="0">
              <a:solidFill>
                <a:srgbClr val="000000"/>
              </a:solidFill>
              <a:latin typeface="Calibri" panose="020F0502020204030204" pitchFamily="34" charset="0"/>
              <a:cs typeface="Calibri" panose="020F0502020204030204" pitchFamily="34" charset="0"/>
            </a:endParaRPr>
          </a:p>
        </p:txBody>
      </p:sp>
      <p:sp>
        <p:nvSpPr>
          <p:cNvPr id="101" name="矩形 100">
            <a:extLst>
              <a:ext uri="{FF2B5EF4-FFF2-40B4-BE49-F238E27FC236}">
                <a16:creationId xmlns:a16="http://schemas.microsoft.com/office/drawing/2014/main" id="{A2514F2B-0E89-64F4-B3D3-14CA7FB8CE4F}"/>
              </a:ext>
            </a:extLst>
          </p:cNvPr>
          <p:cNvSpPr/>
          <p:nvPr/>
        </p:nvSpPr>
        <p:spPr>
          <a:xfrm>
            <a:off x="19693089" y="6097051"/>
            <a:ext cx="1071418" cy="422648"/>
          </a:xfrm>
          <a:prstGeom prst="rect">
            <a:avLst/>
          </a:prstGeom>
          <a:solidFill>
            <a:schemeClr val="tx1">
              <a:lumMod val="40000"/>
              <a:lumOff val="60000"/>
            </a:schemeClr>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0000"/>
                </a:solidFill>
                <a:latin typeface="Calibri" panose="020F0502020204030204" pitchFamily="34" charset="0"/>
                <a:cs typeface="Calibri" panose="020F0502020204030204" pitchFamily="34" charset="0"/>
              </a:rPr>
              <a:t>topic</a:t>
            </a:r>
            <a:endParaRPr kumimoji="1" lang="zh-CN" altLang="en-US" sz="2000" dirty="0">
              <a:solidFill>
                <a:srgbClr val="000000"/>
              </a:solidFill>
              <a:latin typeface="Calibri" panose="020F0502020204030204" pitchFamily="34" charset="0"/>
              <a:cs typeface="Calibri" panose="020F0502020204030204" pitchFamily="34" charset="0"/>
            </a:endParaRPr>
          </a:p>
        </p:txBody>
      </p:sp>
      <p:cxnSp>
        <p:nvCxnSpPr>
          <p:cNvPr id="102" name="直线箭头连接符 101">
            <a:extLst>
              <a:ext uri="{FF2B5EF4-FFF2-40B4-BE49-F238E27FC236}">
                <a16:creationId xmlns:a16="http://schemas.microsoft.com/office/drawing/2014/main" id="{B71337C4-201B-3F5B-93C9-82CA36EBE807}"/>
              </a:ext>
            </a:extLst>
          </p:cNvPr>
          <p:cNvCxnSpPr>
            <a:stCxn id="91" idx="4"/>
            <a:endCxn id="93" idx="0"/>
          </p:cNvCxnSpPr>
          <p:nvPr/>
        </p:nvCxnSpPr>
        <p:spPr>
          <a:xfrm flipH="1">
            <a:off x="13246104" y="3984404"/>
            <a:ext cx="951348"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ED6D25A2-1C78-3919-DF4A-927AD18D8DDC}"/>
              </a:ext>
            </a:extLst>
          </p:cNvPr>
          <p:cNvCxnSpPr>
            <a:cxnSpLocks/>
            <a:stCxn id="91" idx="4"/>
            <a:endCxn id="96" idx="0"/>
          </p:cNvCxnSpPr>
          <p:nvPr/>
        </p:nvCxnSpPr>
        <p:spPr>
          <a:xfrm>
            <a:off x="14197452" y="3984404"/>
            <a:ext cx="2521526"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C5B78E60-CC44-3F00-F4D7-18D9E2492786}"/>
              </a:ext>
            </a:extLst>
          </p:cNvPr>
          <p:cNvCxnSpPr>
            <a:cxnSpLocks/>
            <a:stCxn id="91" idx="4"/>
            <a:endCxn id="99" idx="0"/>
          </p:cNvCxnSpPr>
          <p:nvPr/>
        </p:nvCxnSpPr>
        <p:spPr>
          <a:xfrm>
            <a:off x="14197452" y="3984404"/>
            <a:ext cx="5994400" cy="127156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AF227E63-A6DA-6D78-DD8E-6042BF698D62}"/>
              </a:ext>
            </a:extLst>
          </p:cNvPr>
          <p:cNvCxnSpPr>
            <a:stCxn id="93" idx="0"/>
            <a:endCxn id="92" idx="4"/>
          </p:cNvCxnSpPr>
          <p:nvPr/>
        </p:nvCxnSpPr>
        <p:spPr>
          <a:xfrm flipV="1">
            <a:off x="13246104" y="3985234"/>
            <a:ext cx="5091125" cy="127073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9EB9446B-40AE-FBCB-CCED-0B026BA00DF8}"/>
              </a:ext>
            </a:extLst>
          </p:cNvPr>
          <p:cNvCxnSpPr>
            <a:cxnSpLocks/>
            <a:stCxn id="96" idx="0"/>
            <a:endCxn id="92" idx="4"/>
          </p:cNvCxnSpPr>
          <p:nvPr/>
        </p:nvCxnSpPr>
        <p:spPr>
          <a:xfrm flipV="1">
            <a:off x="16718978" y="3985234"/>
            <a:ext cx="1618251" cy="12707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4C6AF2B5-F59B-017D-5F37-2D74BEC2FCF9}"/>
              </a:ext>
            </a:extLst>
          </p:cNvPr>
          <p:cNvCxnSpPr>
            <a:cxnSpLocks/>
            <a:stCxn id="99" idx="0"/>
            <a:endCxn id="92" idx="4"/>
          </p:cNvCxnSpPr>
          <p:nvPr/>
        </p:nvCxnSpPr>
        <p:spPr>
          <a:xfrm flipH="1" flipV="1">
            <a:off x="18337229" y="3985234"/>
            <a:ext cx="1854623" cy="127073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F7EEAB7C-0554-DA2B-FFF9-53EF7D1AB53D}"/>
              </a:ext>
            </a:extLst>
          </p:cNvPr>
          <p:cNvSpPr txBox="1"/>
          <p:nvPr/>
        </p:nvSpPr>
        <p:spPr>
          <a:xfrm>
            <a:off x="7986629" y="4674428"/>
            <a:ext cx="1499129" cy="523220"/>
          </a:xfrm>
          <a:prstGeom prst="rect">
            <a:avLst/>
          </a:prstGeom>
          <a:noFill/>
        </p:spPr>
        <p:txBody>
          <a:bodyPr wrap="none" rtlCol="0">
            <a:spAutoFit/>
          </a:bodyPr>
          <a:lstStyle/>
          <a:p>
            <a:r>
              <a:rPr lang="en" altLang="zh-CN" sz="2800" b="1" i="1" dirty="0">
                <a:solidFill>
                  <a:srgbClr val="FF0000"/>
                </a:solidFill>
                <a:effectLst/>
                <a:latin typeface="Calibri" panose="020F0502020204030204" pitchFamily="34" charset="0"/>
                <a:cs typeface="Calibri" panose="020F0502020204030204" pitchFamily="34" charset="0"/>
              </a:rPr>
              <a:t>Hot</a:t>
            </a:r>
            <a:r>
              <a:rPr lang="zh-CN" altLang="en-US" sz="2800" b="1" i="1" dirty="0">
                <a:solidFill>
                  <a:srgbClr val="FF0000"/>
                </a:solidFill>
                <a:effectLst/>
                <a:latin typeface="Calibri" panose="020F0502020204030204" pitchFamily="34" charset="0"/>
                <a:cs typeface="Calibri" panose="020F0502020204030204" pitchFamily="34" charset="0"/>
              </a:rPr>
              <a:t> </a:t>
            </a:r>
            <a:r>
              <a:rPr lang="en-US" altLang="zh-CN" sz="2800" b="1" i="1" dirty="0">
                <a:solidFill>
                  <a:srgbClr val="FF0000"/>
                </a:solidFill>
                <a:effectLst/>
                <a:latin typeface="Calibri" panose="020F0502020204030204" pitchFamily="34" charset="0"/>
                <a:cs typeface="Calibri" panose="020F0502020204030204" pitchFamily="34" charset="0"/>
              </a:rPr>
              <a:t>data</a:t>
            </a:r>
            <a:endParaRPr kumimoji="1" lang="zh-CN" altLang="en-US" sz="2800" b="1" i="1" dirty="0">
              <a:solidFill>
                <a:srgbClr val="FF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10" name="矩形 109">
            <a:extLst>
              <a:ext uri="{FF2B5EF4-FFF2-40B4-BE49-F238E27FC236}">
                <a16:creationId xmlns:a16="http://schemas.microsoft.com/office/drawing/2014/main" id="{A755226A-6F64-F4CF-24AB-738D1F9C6C1B}"/>
              </a:ext>
            </a:extLst>
          </p:cNvPr>
          <p:cNvSpPr/>
          <p:nvPr/>
        </p:nvSpPr>
        <p:spPr>
          <a:xfrm rot="5400000">
            <a:off x="3219821" y="8628582"/>
            <a:ext cx="8312744" cy="511618"/>
          </a:xfrm>
          <a:prstGeom prst="rect">
            <a:avLst/>
          </a:prstGeom>
          <a:gradFill flip="none" rotWithShape="1">
            <a:gsLst>
              <a:gs pos="0">
                <a:schemeClr val="bg2"/>
              </a:gs>
              <a:gs pos="55000">
                <a:srgbClr val="95A3F2"/>
              </a:gs>
              <a:gs pos="88000">
                <a:srgbClr val="2457DA"/>
              </a:gs>
              <a:gs pos="100000">
                <a:srgbClr val="FF0000"/>
              </a:gs>
            </a:gsLst>
            <a:path path="circle">
              <a:fillToRect l="100000" t="100000"/>
            </a:path>
            <a:tileRect r="-100000" b="-10000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Time</a:t>
            </a:r>
            <a:r>
              <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Series</a:t>
            </a:r>
            <a:r>
              <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 </a:t>
            </a:r>
            <a:r>
              <a:rPr kumimoji="1" lang="en-US" altLang="zh-CN"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rPr>
              <a:t>Data</a:t>
            </a:r>
            <a:endParaRPr kumimoji="1" lang="zh-CN" altLang="en-US" sz="2800" b="1" i="1" dirty="0">
              <a:solidFill>
                <a:srgbClr val="00000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11" name="文本框 110">
            <a:extLst>
              <a:ext uri="{FF2B5EF4-FFF2-40B4-BE49-F238E27FC236}">
                <a16:creationId xmlns:a16="http://schemas.microsoft.com/office/drawing/2014/main" id="{6E42FAB0-8546-F558-F6CA-D12FD407178B}"/>
              </a:ext>
            </a:extLst>
          </p:cNvPr>
          <p:cNvSpPr txBox="1"/>
          <p:nvPr/>
        </p:nvSpPr>
        <p:spPr>
          <a:xfrm>
            <a:off x="7994424" y="7849092"/>
            <a:ext cx="1888659" cy="523220"/>
          </a:xfrm>
          <a:prstGeom prst="rect">
            <a:avLst/>
          </a:prstGeom>
          <a:noFill/>
        </p:spPr>
        <p:txBody>
          <a:bodyPr wrap="none" rtlCol="0">
            <a:spAutoFit/>
          </a:bodyPr>
          <a:lstStyle/>
          <a:p>
            <a:r>
              <a:rPr lang="en-US" altLang="zh-CN" sz="2800" b="1" i="1" dirty="0">
                <a:solidFill>
                  <a:srgbClr val="0070C0"/>
                </a:solidFill>
                <a:effectLst/>
                <a:latin typeface="Calibri" panose="020F0502020204030204" pitchFamily="34" charset="0"/>
                <a:cs typeface="Calibri" panose="020F0502020204030204" pitchFamily="34" charset="0"/>
              </a:rPr>
              <a:t>Warm</a:t>
            </a:r>
            <a:r>
              <a:rPr lang="zh-CN" altLang="en-US" sz="2800" b="1" i="1" dirty="0">
                <a:solidFill>
                  <a:srgbClr val="0070C0"/>
                </a:solidFill>
                <a:effectLst/>
                <a:latin typeface="Calibri" panose="020F0502020204030204" pitchFamily="34" charset="0"/>
                <a:cs typeface="Calibri" panose="020F0502020204030204" pitchFamily="34" charset="0"/>
              </a:rPr>
              <a:t> </a:t>
            </a:r>
            <a:r>
              <a:rPr lang="en-US" altLang="zh-CN" sz="2800" b="1" i="1" dirty="0">
                <a:solidFill>
                  <a:srgbClr val="0070C0"/>
                </a:solidFill>
                <a:effectLst/>
                <a:latin typeface="Calibri" panose="020F0502020204030204" pitchFamily="34" charset="0"/>
                <a:cs typeface="Calibri" panose="020F0502020204030204" pitchFamily="34" charset="0"/>
              </a:rPr>
              <a:t>data</a:t>
            </a:r>
            <a:endParaRPr kumimoji="1" lang="zh-CN" altLang="en-US" sz="2800" b="1" i="1" dirty="0">
              <a:solidFill>
                <a:srgbClr val="0070C0"/>
              </a:solidFill>
              <a:latin typeface="Calibri" panose="020F0502020204030204" pitchFamily="34" charset="0"/>
              <a:ea typeface="TencentSans W7" panose="020C04030202040F0204" pitchFamily="34" charset="-122"/>
              <a:cs typeface="Calibri" panose="020F0502020204030204" pitchFamily="34" charset="0"/>
            </a:endParaRPr>
          </a:p>
        </p:txBody>
      </p:sp>
      <p:sp>
        <p:nvSpPr>
          <p:cNvPr id="112" name="文本框 111">
            <a:extLst>
              <a:ext uri="{FF2B5EF4-FFF2-40B4-BE49-F238E27FC236}">
                <a16:creationId xmlns:a16="http://schemas.microsoft.com/office/drawing/2014/main" id="{A9FD1FC7-86CC-FD44-3580-7B9E04C5BFA1}"/>
              </a:ext>
            </a:extLst>
          </p:cNvPr>
          <p:cNvSpPr txBox="1"/>
          <p:nvPr/>
        </p:nvSpPr>
        <p:spPr>
          <a:xfrm>
            <a:off x="201131" y="5485585"/>
            <a:ext cx="6258244"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ctr" defTabSz="825500" rtl="0" fontAlgn="auto" latinLnBrk="0" hangingPunct="0">
              <a:lnSpc>
                <a:spcPct val="100000"/>
              </a:lnSpc>
              <a:spcBef>
                <a:spcPts val="0"/>
              </a:spcBef>
              <a:spcAft>
                <a:spcPts val="0"/>
              </a:spcAft>
              <a:buClrTx/>
              <a:buSzTx/>
              <a:buFont typeface="Wingdings" pitchFamily="2" charset="2"/>
              <a:buChar char="Ø"/>
            </a:pPr>
            <a:r>
              <a:rPr lang="en-US" altLang="zh-CN" dirty="0">
                <a:solidFill>
                  <a:srgbClr val="FF0000"/>
                </a:solidFill>
                <a:latin typeface="Calibri" panose="020F0502020204030204" pitchFamily="34" charset="0"/>
                <a:cs typeface="Calibri" panose="020F0502020204030204" pitchFamily="34" charset="0"/>
              </a:rPr>
              <a:t>Hot</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data</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-&gt;</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broker</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-&gt;</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memory</a:t>
            </a:r>
            <a:endParaRPr kumimoji="0" lang="zh-CN" altLang="en-US" sz="3600" u="none" strike="noStrike" cap="none" spc="0" normalizeH="0" baseline="0" dirty="0">
              <a:ln>
                <a:noFill/>
              </a:ln>
              <a:solidFill>
                <a:srgbClr val="FF0000"/>
              </a:solidFill>
              <a:effectLst/>
              <a:uFillTx/>
              <a:latin typeface="Calibri" panose="020F0502020204030204" pitchFamily="34" charset="0"/>
              <a:cs typeface="Calibri" panose="020F0502020204030204" pitchFamily="34" charset="0"/>
              <a:sym typeface="Helvetica"/>
            </a:endParaRPr>
          </a:p>
        </p:txBody>
      </p:sp>
      <p:sp>
        <p:nvSpPr>
          <p:cNvPr id="114" name="文本框 113">
            <a:extLst>
              <a:ext uri="{FF2B5EF4-FFF2-40B4-BE49-F238E27FC236}">
                <a16:creationId xmlns:a16="http://schemas.microsoft.com/office/drawing/2014/main" id="{E12527AB-3BF1-C572-DC13-DE6DA76F1049}"/>
              </a:ext>
            </a:extLst>
          </p:cNvPr>
          <p:cNvSpPr txBox="1"/>
          <p:nvPr/>
        </p:nvSpPr>
        <p:spPr>
          <a:xfrm>
            <a:off x="42370" y="8411647"/>
            <a:ext cx="6258244"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ctr" defTabSz="825500" rtl="0" fontAlgn="auto" latinLnBrk="0" hangingPunct="0">
              <a:lnSpc>
                <a:spcPct val="100000"/>
              </a:lnSpc>
              <a:spcBef>
                <a:spcPts val="0"/>
              </a:spcBef>
              <a:spcAft>
                <a:spcPts val="0"/>
              </a:spcAft>
              <a:buClrTx/>
              <a:buSzTx/>
              <a:buFont typeface="Wingdings" pitchFamily="2" charset="2"/>
              <a:buChar char="Ø"/>
            </a:pPr>
            <a:r>
              <a:rPr lang="en-US" altLang="zh-CN" dirty="0">
                <a:solidFill>
                  <a:srgbClr val="0070C0"/>
                </a:solidFill>
                <a:latin typeface="Calibri" panose="020F0502020204030204" pitchFamily="34" charset="0"/>
                <a:cs typeface="Calibri" panose="020F0502020204030204" pitchFamily="34" charset="0"/>
              </a:rPr>
              <a:t>Warm</a:t>
            </a:r>
            <a:r>
              <a:rPr lang="zh-CN" altLang="en-US" dirty="0">
                <a:solidFill>
                  <a:srgbClr val="0070C0"/>
                </a:solidFill>
                <a:latin typeface="Calibri" panose="020F0502020204030204" pitchFamily="34" charset="0"/>
                <a:cs typeface="Calibri" panose="020F0502020204030204" pitchFamily="34" charset="0"/>
              </a:rPr>
              <a:t> </a:t>
            </a:r>
            <a:r>
              <a:rPr lang="en-US" altLang="zh-CN" dirty="0">
                <a:solidFill>
                  <a:srgbClr val="0070C0"/>
                </a:solidFill>
                <a:latin typeface="Calibri" panose="020F0502020204030204" pitchFamily="34" charset="0"/>
                <a:cs typeface="Calibri" panose="020F0502020204030204" pitchFamily="34" charset="0"/>
              </a:rPr>
              <a:t>data</a:t>
            </a:r>
            <a:r>
              <a:rPr lang="zh-CN" altLang="en-US" dirty="0">
                <a:solidFill>
                  <a:srgbClr val="0070C0"/>
                </a:solidFill>
                <a:latin typeface="Calibri" panose="020F0502020204030204" pitchFamily="34" charset="0"/>
                <a:cs typeface="Calibri" panose="020F0502020204030204" pitchFamily="34" charset="0"/>
              </a:rPr>
              <a:t> </a:t>
            </a:r>
            <a:r>
              <a:rPr lang="en-US" altLang="zh-CN" dirty="0">
                <a:solidFill>
                  <a:srgbClr val="0070C0"/>
                </a:solidFill>
                <a:latin typeface="Calibri" panose="020F0502020204030204" pitchFamily="34" charset="0"/>
                <a:cs typeface="Calibri" panose="020F0502020204030204" pitchFamily="34" charset="0"/>
              </a:rPr>
              <a:t>-&gt;</a:t>
            </a:r>
            <a:r>
              <a:rPr lang="zh-CN" altLang="en-US" dirty="0">
                <a:solidFill>
                  <a:srgbClr val="0070C0"/>
                </a:solidFill>
                <a:latin typeface="Calibri" panose="020F0502020204030204" pitchFamily="34" charset="0"/>
                <a:cs typeface="Calibri" panose="020F0502020204030204" pitchFamily="34" charset="0"/>
              </a:rPr>
              <a:t> </a:t>
            </a:r>
            <a:r>
              <a:rPr lang="en-US" altLang="zh-CN" dirty="0">
                <a:solidFill>
                  <a:srgbClr val="0070C0"/>
                </a:solidFill>
                <a:latin typeface="Calibri" panose="020F0502020204030204" pitchFamily="34" charset="0"/>
                <a:cs typeface="Calibri" panose="020F0502020204030204" pitchFamily="34" charset="0"/>
              </a:rPr>
              <a:t>bookie</a:t>
            </a:r>
            <a:r>
              <a:rPr lang="zh-CN" altLang="en-US" dirty="0">
                <a:solidFill>
                  <a:srgbClr val="0070C0"/>
                </a:solidFill>
                <a:latin typeface="Calibri" panose="020F0502020204030204" pitchFamily="34" charset="0"/>
                <a:cs typeface="Calibri" panose="020F0502020204030204" pitchFamily="34" charset="0"/>
              </a:rPr>
              <a:t> </a:t>
            </a:r>
            <a:r>
              <a:rPr lang="en-US" altLang="zh-CN" dirty="0">
                <a:solidFill>
                  <a:srgbClr val="0070C0"/>
                </a:solidFill>
                <a:latin typeface="Calibri" panose="020F0502020204030204" pitchFamily="34" charset="0"/>
                <a:cs typeface="Calibri" panose="020F0502020204030204" pitchFamily="34" charset="0"/>
              </a:rPr>
              <a:t>-&gt;</a:t>
            </a:r>
            <a:r>
              <a:rPr lang="zh-CN" altLang="en-US" dirty="0">
                <a:solidFill>
                  <a:srgbClr val="0070C0"/>
                </a:solidFill>
                <a:latin typeface="Calibri" panose="020F0502020204030204" pitchFamily="34" charset="0"/>
                <a:cs typeface="Calibri" panose="020F0502020204030204" pitchFamily="34" charset="0"/>
              </a:rPr>
              <a:t> </a:t>
            </a:r>
            <a:r>
              <a:rPr lang="en-US" altLang="zh-CN" dirty="0">
                <a:solidFill>
                  <a:srgbClr val="0070C0"/>
                </a:solidFill>
                <a:latin typeface="Calibri" panose="020F0502020204030204" pitchFamily="34" charset="0"/>
                <a:cs typeface="Calibri" panose="020F0502020204030204" pitchFamily="34" charset="0"/>
              </a:rPr>
              <a:t>disk</a:t>
            </a:r>
            <a:endParaRPr kumimoji="0" lang="zh-CN" altLang="en-US" sz="3600" u="none" strike="noStrike" cap="none" spc="0" normalizeH="0" baseline="0" dirty="0">
              <a:ln>
                <a:noFill/>
              </a:ln>
              <a:solidFill>
                <a:srgbClr val="0070C0"/>
              </a:solidFill>
              <a:effectLst/>
              <a:uFillTx/>
              <a:latin typeface="Calibri" panose="020F0502020204030204" pitchFamily="34" charset="0"/>
              <a:cs typeface="Calibri" panose="020F0502020204030204" pitchFamily="34" charset="0"/>
              <a:sym typeface="Helvetica"/>
            </a:endParaRPr>
          </a:p>
        </p:txBody>
      </p:sp>
      <p:sp>
        <p:nvSpPr>
          <p:cNvPr id="115" name="文本框 114">
            <a:extLst>
              <a:ext uri="{FF2B5EF4-FFF2-40B4-BE49-F238E27FC236}">
                <a16:creationId xmlns:a16="http://schemas.microsoft.com/office/drawing/2014/main" id="{83F53C75-E1C9-3C2C-1B0E-66ACFCFB7EE9}"/>
              </a:ext>
            </a:extLst>
          </p:cNvPr>
          <p:cNvSpPr txBox="1"/>
          <p:nvPr/>
        </p:nvSpPr>
        <p:spPr>
          <a:xfrm>
            <a:off x="201131" y="11236329"/>
            <a:ext cx="6258244" cy="12105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ctr" defTabSz="825500" rtl="0" fontAlgn="auto" latinLnBrk="0" hangingPunct="0">
              <a:lnSpc>
                <a:spcPct val="100000"/>
              </a:lnSpc>
              <a:spcBef>
                <a:spcPts val="0"/>
              </a:spcBef>
              <a:spcAft>
                <a:spcPts val="0"/>
              </a:spcAft>
              <a:buClrTx/>
              <a:buSzTx/>
              <a:buFont typeface="Wingdings" pitchFamily="2" charset="2"/>
              <a:buChar char="Ø"/>
            </a:pPr>
            <a:r>
              <a:rPr lang="en-US" altLang="zh-CN" dirty="0">
                <a:solidFill>
                  <a:schemeClr val="bg2">
                    <a:lumMod val="50000"/>
                  </a:schemeClr>
                </a:solidFill>
                <a:latin typeface="Calibri" panose="020F0502020204030204" pitchFamily="34" charset="0"/>
                <a:cs typeface="Calibri" panose="020F0502020204030204" pitchFamily="34" charset="0"/>
              </a:rPr>
              <a:t>Cold</a:t>
            </a:r>
            <a:r>
              <a:rPr lang="zh-CN" altLang="en-US" dirty="0">
                <a:solidFill>
                  <a:schemeClr val="bg2">
                    <a:lumMod val="50000"/>
                  </a:schemeClr>
                </a:solidFill>
                <a:latin typeface="Calibri" panose="020F0502020204030204" pitchFamily="34" charset="0"/>
                <a:cs typeface="Calibri" panose="020F0502020204030204" pitchFamily="34" charset="0"/>
              </a:rPr>
              <a:t> </a:t>
            </a:r>
            <a:r>
              <a:rPr lang="en-US" altLang="zh-CN" dirty="0">
                <a:solidFill>
                  <a:schemeClr val="bg2">
                    <a:lumMod val="50000"/>
                  </a:schemeClr>
                </a:solidFill>
                <a:latin typeface="Calibri" panose="020F0502020204030204" pitchFamily="34" charset="0"/>
                <a:cs typeface="Calibri" panose="020F0502020204030204" pitchFamily="34" charset="0"/>
              </a:rPr>
              <a:t>data</a:t>
            </a:r>
            <a:r>
              <a:rPr lang="zh-CN" altLang="en-US" dirty="0">
                <a:solidFill>
                  <a:schemeClr val="bg2">
                    <a:lumMod val="50000"/>
                  </a:schemeClr>
                </a:solidFill>
                <a:latin typeface="Calibri" panose="020F0502020204030204" pitchFamily="34" charset="0"/>
                <a:cs typeface="Calibri" panose="020F0502020204030204" pitchFamily="34" charset="0"/>
              </a:rPr>
              <a:t> </a:t>
            </a:r>
            <a:r>
              <a:rPr lang="en-US" altLang="zh-CN" dirty="0">
                <a:solidFill>
                  <a:schemeClr val="bg2">
                    <a:lumMod val="50000"/>
                  </a:schemeClr>
                </a:solidFill>
                <a:latin typeface="Calibri" panose="020F0502020204030204" pitchFamily="34" charset="0"/>
                <a:cs typeface="Calibri" panose="020F0502020204030204" pitchFamily="34" charset="0"/>
              </a:rPr>
              <a:t>-&gt;</a:t>
            </a:r>
            <a:r>
              <a:rPr lang="zh-CN" altLang="en-US" dirty="0">
                <a:solidFill>
                  <a:schemeClr val="bg2">
                    <a:lumMod val="50000"/>
                  </a:schemeClr>
                </a:solidFill>
                <a:latin typeface="Calibri" panose="020F0502020204030204" pitchFamily="34" charset="0"/>
                <a:cs typeface="Calibri" panose="020F0502020204030204" pitchFamily="34" charset="0"/>
              </a:rPr>
              <a:t> </a:t>
            </a:r>
            <a:r>
              <a:rPr lang="en-US" altLang="zh-CN" dirty="0">
                <a:solidFill>
                  <a:schemeClr val="bg2">
                    <a:lumMod val="50000"/>
                  </a:schemeClr>
                </a:solidFill>
                <a:latin typeface="Calibri" panose="020F0502020204030204" pitchFamily="34" charset="0"/>
                <a:cs typeface="Calibri" panose="020F0502020204030204" pitchFamily="34" charset="0"/>
              </a:rPr>
              <a:t>offload</a:t>
            </a:r>
            <a:r>
              <a:rPr lang="zh-CN" altLang="en-US" dirty="0">
                <a:solidFill>
                  <a:schemeClr val="bg2">
                    <a:lumMod val="50000"/>
                  </a:schemeClr>
                </a:solidFill>
                <a:latin typeface="Calibri" panose="020F0502020204030204" pitchFamily="34" charset="0"/>
                <a:cs typeface="Calibri" panose="020F0502020204030204" pitchFamily="34" charset="0"/>
              </a:rPr>
              <a:t> </a:t>
            </a:r>
            <a:r>
              <a:rPr lang="en-US" altLang="zh-CN" dirty="0">
                <a:solidFill>
                  <a:schemeClr val="bg2">
                    <a:lumMod val="50000"/>
                  </a:schemeClr>
                </a:solidFill>
                <a:latin typeface="Calibri" panose="020F0502020204030204" pitchFamily="34" charset="0"/>
                <a:cs typeface="Calibri" panose="020F0502020204030204" pitchFamily="34" charset="0"/>
              </a:rPr>
              <a:t>-&gt;</a:t>
            </a:r>
            <a:r>
              <a:rPr lang="zh-CN" altLang="en-US" dirty="0">
                <a:solidFill>
                  <a:schemeClr val="bg2">
                    <a:lumMod val="50000"/>
                  </a:schemeClr>
                </a:solidFill>
                <a:latin typeface="Calibri" panose="020F0502020204030204" pitchFamily="34" charset="0"/>
                <a:cs typeface="Calibri" panose="020F0502020204030204" pitchFamily="34" charset="0"/>
              </a:rPr>
              <a:t> </a:t>
            </a:r>
            <a:r>
              <a:rPr lang="en-US" altLang="zh-CN" dirty="0">
                <a:solidFill>
                  <a:schemeClr val="bg2">
                    <a:lumMod val="50000"/>
                  </a:schemeClr>
                </a:solidFill>
                <a:latin typeface="Calibri" panose="020F0502020204030204" pitchFamily="34" charset="0"/>
                <a:cs typeface="Calibri" panose="020F0502020204030204" pitchFamily="34" charset="0"/>
              </a:rPr>
              <a:t>tiered-storage</a:t>
            </a:r>
            <a:endParaRPr kumimoji="0" lang="zh-CN" altLang="en-US" sz="3600" u="none" strike="noStrike" cap="none" spc="0" normalizeH="0" baseline="0" dirty="0">
              <a:ln>
                <a:noFill/>
              </a:ln>
              <a:solidFill>
                <a:schemeClr val="bg2">
                  <a:lumMod val="50000"/>
                </a:schemeClr>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224216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adient">
  <a:themeElements>
    <a:clrScheme name="Gradient">
      <a:dk1>
        <a:srgbClr val="53585F"/>
      </a:dk1>
      <a:lt1>
        <a:srgbClr val="5F3E0C"/>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ln w="15875">
          <a:solidFill>
            <a:srgbClr val="000000"/>
          </a:solidFill>
          <a:headEnd type="none" w="med" len="med"/>
          <a:tailEnd type="triangle" w="med" len="med"/>
        </a:ln>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chemeClr val="accent6">
                <a:hueOff val="10811956"/>
                <a:satOff val="-58541"/>
                <a:lumOff val="-9733"/>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27553</TotalTime>
  <Words>1483</Words>
  <Application>Microsoft Macintosh PowerPoint</Application>
  <PresentationFormat>Custom</PresentationFormat>
  <Paragraphs>325</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Microsoft YaHei Light</vt:lpstr>
      <vt:lpstr>TencentSans W7</vt:lpstr>
      <vt:lpstr>TTTGBMedium</vt:lpstr>
      <vt:lpstr>腾讯体 W7</vt:lpstr>
      <vt:lpstr>Arial</vt:lpstr>
      <vt:lpstr>Calibri</vt:lpstr>
      <vt:lpstr>Helvetica</vt:lpstr>
      <vt:lpstr>Helvetica Light</vt:lpstr>
      <vt:lpstr>Helvetica Neue</vt:lpstr>
      <vt:lpstr>Helvetica Neue Medium</vt:lpstr>
      <vt:lpstr>Wingdings</vt:lpstr>
      <vt:lpstr>Gradient</vt:lpstr>
      <vt:lpstr>How Tencent WeChat Applies Pulsar's Tiered Storage Adoption, Optimization Experience and Future </vt:lpstr>
      <vt:lpstr>Self Intro</vt:lpstr>
      <vt:lpstr>Agenda</vt:lpstr>
      <vt:lpstr>Why Pulsar</vt:lpstr>
      <vt:lpstr>Why Pulsar</vt:lpstr>
      <vt:lpstr>Agenda</vt:lpstr>
      <vt:lpstr>Tiered-Storage in WeChat</vt:lpstr>
      <vt:lpstr>Tiered-Storage in WeChat</vt:lpstr>
      <vt:lpstr>Tiered-Storage in WeChat</vt:lpstr>
      <vt:lpstr>Tiered-Storage in WeChat</vt:lpstr>
      <vt:lpstr>Tiered-Storage in WeChat</vt:lpstr>
      <vt:lpstr>Tiered-Storage in WeChat</vt:lpstr>
      <vt:lpstr>Tiered-Storage in WeChat</vt:lpstr>
      <vt:lpstr>Tiered-Storage in WeChat</vt:lpstr>
      <vt:lpstr>Agenda</vt:lpstr>
      <vt:lpstr>Future Tasks</vt:lpstr>
      <vt:lpstr>Future Tasks</vt:lpstr>
      <vt:lpstr>Future Tasks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共享 连接的力量</dc:title>
  <dc:creator/>
  <cp:lastModifiedBy>Zili Chen</cp:lastModifiedBy>
  <cp:revision>156</cp:revision>
  <cp:lastPrinted>2022-08-26T12:38:57Z</cp:lastPrinted>
  <dcterms:created xsi:type="dcterms:W3CDTF">2022-08-26T04:57:23Z</dcterms:created>
  <dcterms:modified xsi:type="dcterms:W3CDTF">2023-10-13T22:47:00Z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3FB460C9F79921CD2C5207637837DEFF</vt:lpwstr>
  </property>
  <property fmtid="{D5CDD505-2E9C-101B-9397-08002B2CF9AE}" pid="3" name="KSOProductBuildVer">
    <vt:lpwstr>2052-4.5.0.7415</vt:lpwstr>
  </property>
</Properties>
</file>